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8" r:id="rId3"/>
    <p:sldId id="268" r:id="rId4"/>
    <p:sldId id="257" r:id="rId5"/>
    <p:sldId id="279" r:id="rId6"/>
    <p:sldId id="280" r:id="rId7"/>
    <p:sldId id="260" r:id="rId8"/>
    <p:sldId id="261" r:id="rId9"/>
    <p:sldId id="282" r:id="rId10"/>
    <p:sldId id="283" r:id="rId11"/>
    <p:sldId id="269" r:id="rId12"/>
    <p:sldId id="270" r:id="rId13"/>
    <p:sldId id="271" r:id="rId14"/>
    <p:sldId id="272" r:id="rId15"/>
    <p:sldId id="274" r:id="rId16"/>
    <p:sldId id="275" r:id="rId17"/>
    <p:sldId id="276" r:id="rId18"/>
    <p:sldId id="258" r:id="rId19"/>
    <p:sldId id="259" r:id="rId20"/>
    <p:sldId id="285" r:id="rId21"/>
    <p:sldId id="286" r:id="rId22"/>
    <p:sldId id="281"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2214" autoAdjust="0"/>
  </p:normalViewPr>
  <p:slideViewPr>
    <p:cSldViewPr>
      <p:cViewPr varScale="1">
        <p:scale>
          <a:sx n="46" d="100"/>
          <a:sy n="46" d="100"/>
        </p:scale>
        <p:origin x="2076"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pieChart>
        <c:varyColors val="1"/>
        <c:ser>
          <c:idx val="0"/>
          <c:order val="0"/>
          <c:tx>
            <c:strRef>
              <c:f>Sheet1!$B$1</c:f>
              <c:strCache>
                <c:ptCount val="1"/>
                <c:pt idx="0">
                  <c:v>Credit Score</c:v>
                </c:pt>
              </c:strCache>
            </c:strRef>
          </c:tx>
          <c:cat>
            <c:strRef>
              <c:f>Sheet1!$A$2:$A$6</c:f>
              <c:strCache>
                <c:ptCount val="5"/>
                <c:pt idx="0">
                  <c:v>35% Payment History</c:v>
                </c:pt>
                <c:pt idx="1">
                  <c:v>30% Amounts Owed</c:v>
                </c:pt>
                <c:pt idx="2">
                  <c:v>15% Length of History</c:v>
                </c:pt>
                <c:pt idx="3">
                  <c:v>10% New Credit</c:v>
                </c:pt>
                <c:pt idx="4">
                  <c:v>10% Type of Credit</c:v>
                </c:pt>
              </c:strCache>
            </c:strRef>
          </c:cat>
          <c:val>
            <c:numRef>
              <c:f>Sheet1!$B$2:$B$6</c:f>
              <c:numCache>
                <c:formatCode>General</c:formatCode>
                <c:ptCount val="5"/>
                <c:pt idx="0">
                  <c:v>35</c:v>
                </c:pt>
                <c:pt idx="1">
                  <c:v>30</c:v>
                </c:pt>
                <c:pt idx="2">
                  <c:v>15</c:v>
                </c:pt>
                <c:pt idx="3">
                  <c:v>10</c:v>
                </c:pt>
                <c:pt idx="4">
                  <c:v>10</c:v>
                </c:pt>
              </c:numCache>
            </c:numRef>
          </c:val>
        </c:ser>
        <c:dLbls>
          <c:showLegendKey val="0"/>
          <c:showVal val="0"/>
          <c:showCatName val="0"/>
          <c:showSerName val="0"/>
          <c:showPercent val="0"/>
          <c:showBubbleSize val="0"/>
          <c:showLeaderLines val="1"/>
        </c:dLbls>
        <c:firstSliceAng val="0"/>
      </c:pieChart>
    </c:plotArea>
    <c:legend>
      <c:legendPos val="r"/>
      <c:overlay val="0"/>
    </c:legend>
    <c:plotVisOnly val="1"/>
    <c:dispBlanksAs val="zero"/>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003922-CCA7-4C1B-9321-3C26EBCD8F33}" type="datetimeFigureOut">
              <a:rPr lang="en-US" smtClean="0"/>
              <a:pPr/>
              <a:t>10/29/2014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B02578-BBA2-4681-937B-D22B76DA95BE}" type="slidenum">
              <a:rPr lang="en-US" smtClean="0"/>
              <a:pPr/>
              <a:t>‹#›</a:t>
            </a:fld>
            <a:endParaRPr lang="en-US"/>
          </a:p>
        </p:txBody>
      </p:sp>
    </p:spTree>
    <p:extLst>
      <p:ext uri="{BB962C8B-B14F-4D97-AF65-F5344CB8AC3E}">
        <p14:creationId xmlns:p14="http://schemas.microsoft.com/office/powerpoint/2010/main" val="821723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Preparing to be out on your own can be fun and exciting, but it also means taking on new financial responsibilities.  Parts of your course of study for this class signify that you already have a working knowledge of how to use money as a tool towards your wants and needs. Today’s main focus will be how to organize what you already know to align it to how financial institutions make decisions and help you get the most out of your money.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So right now, what do you do with your money?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Where do you get it?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Where do you keep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Where will you get your money, say, 8 years from now?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What will impact the kind of job you wish to have?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Developing a positive relationship with the financial institution that you choose can have a huge impact on the financial moves you wish to make in the future. From buying your first car, to obtaining a credit card, to finding a place to live. Your account activity (volume) will undoubtedly change as you get older. These purchases will become investments and finding a place to live is one of the biggest investments a person can make!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BB02578-BBA2-4681-937B-D22B76DA95BE}" type="slidenum">
              <a:rPr lang="en-US" smtClean="0"/>
              <a:pPr/>
              <a:t>1</a:t>
            </a:fld>
            <a:endParaRPr lang="en-US"/>
          </a:p>
        </p:txBody>
      </p:sp>
    </p:spTree>
    <p:extLst>
      <p:ext uri="{BB962C8B-B14F-4D97-AF65-F5344CB8AC3E}">
        <p14:creationId xmlns:p14="http://schemas.microsoft.com/office/powerpoint/2010/main" val="1538119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Obtaining higher levels of education (community college, four year university, vocational schools) will give them a better chance at jobs that pay higher salaries.  </a:t>
            </a:r>
            <a:r>
              <a:rPr lang="en-US" sz="1200" b="1" kern="1200" dirty="0" smtClean="0">
                <a:solidFill>
                  <a:schemeClr val="tx1"/>
                </a:solidFill>
                <a:effectLst/>
                <a:latin typeface="+mn-lt"/>
                <a:ea typeface="+mn-ea"/>
                <a:cs typeface="+mn-cs"/>
              </a:rPr>
              <a:t>Having a high school diploma will not be enough in the future.</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Whether they like it or not they will all someday need to plan for their Income and their Expenses and their future.  If they do not learn how to manage their money wisely someone else (friends, advertisers, peer pressure) will be glad to influence their decisions and those “someone </a:t>
            </a:r>
            <a:r>
              <a:rPr lang="en-US" sz="1200" kern="1200" dirty="0" err="1" smtClean="0">
                <a:solidFill>
                  <a:schemeClr val="tx1"/>
                </a:solidFill>
                <a:effectLst/>
                <a:latin typeface="+mn-lt"/>
                <a:ea typeface="+mn-ea"/>
                <a:cs typeface="+mn-cs"/>
              </a:rPr>
              <a:t>elses</a:t>
            </a:r>
            <a:r>
              <a:rPr lang="en-US" sz="1200" kern="1200" dirty="0" smtClean="0">
                <a:solidFill>
                  <a:schemeClr val="tx1"/>
                </a:solidFill>
                <a:effectLst/>
                <a:latin typeface="+mn-lt"/>
                <a:ea typeface="+mn-ea"/>
                <a:cs typeface="+mn-cs"/>
              </a:rPr>
              <a:t>” will NOT have the students best interests in mind.</a:t>
            </a:r>
          </a:p>
          <a:p>
            <a:pPr lvl="0"/>
            <a:r>
              <a:rPr lang="en-US" sz="1200" kern="1200" dirty="0" smtClean="0">
                <a:solidFill>
                  <a:schemeClr val="tx1"/>
                </a:solidFill>
                <a:effectLst/>
                <a:latin typeface="+mn-lt"/>
                <a:ea typeface="+mn-ea"/>
                <a:cs typeface="+mn-cs"/>
              </a:rPr>
              <a:t>Setting up a lifestyle where they live below their means will allow them to save and give them more options on enjoying their lives</a:t>
            </a:r>
          </a:p>
          <a:p>
            <a:endParaRPr lang="en-US" dirty="0"/>
          </a:p>
        </p:txBody>
      </p:sp>
      <p:sp>
        <p:nvSpPr>
          <p:cNvPr id="4" name="Slide Number Placeholder 3"/>
          <p:cNvSpPr>
            <a:spLocks noGrp="1"/>
          </p:cNvSpPr>
          <p:nvPr>
            <p:ph type="sldNum" sz="quarter" idx="10"/>
          </p:nvPr>
        </p:nvSpPr>
        <p:spPr/>
        <p:txBody>
          <a:bodyPr/>
          <a:lstStyle/>
          <a:p>
            <a:fld id="{CBB02578-BBA2-4681-937B-D22B76DA95BE}" type="slidenum">
              <a:rPr lang="en-US" smtClean="0"/>
              <a:pPr/>
              <a:t>10</a:t>
            </a:fld>
            <a:endParaRPr lang="en-US"/>
          </a:p>
        </p:txBody>
      </p:sp>
    </p:spTree>
    <p:extLst>
      <p:ext uri="{BB962C8B-B14F-4D97-AF65-F5344CB8AC3E}">
        <p14:creationId xmlns:p14="http://schemas.microsoft.com/office/powerpoint/2010/main" val="2035416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7A4BFC0-239E-44BB-98C9-F515549E91B6}" type="slidenum">
              <a:rPr lang="en-US" smtClean="0">
                <a:latin typeface="Times New Roman" pitchFamily="18" charset="0"/>
              </a:rPr>
              <a:pPr eaLnBrk="1" hangingPunct="1"/>
              <a:t>11</a:t>
            </a:fld>
            <a:endParaRPr lang="en-US" smtClean="0">
              <a:latin typeface="Times New Roman"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200" dirty="0" smtClean="0"/>
              <a:t>Listed above are common lending</a:t>
            </a:r>
            <a:r>
              <a:rPr lang="en-US" sz="1200" baseline="0" dirty="0" smtClean="0"/>
              <a:t> terms that you may encounter:</a:t>
            </a:r>
            <a:br>
              <a:rPr lang="en-US" sz="1200" baseline="0" dirty="0" smtClean="0"/>
            </a:br>
            <a:r>
              <a:rPr lang="en-US" sz="1200" baseline="0" dirty="0" smtClean="0"/>
              <a:t/>
            </a:r>
            <a:br>
              <a:rPr lang="en-US" sz="1200" baseline="0" dirty="0" smtClean="0"/>
            </a:br>
            <a:r>
              <a:rPr lang="en-US" sz="1200" dirty="0" smtClean="0"/>
              <a:t>Equity: The value of a piece of property after any debts secured by the same property have been subtracted.</a:t>
            </a:r>
            <a:r>
              <a:rPr lang="en-US" sz="1200" baseline="0" dirty="0" smtClean="0"/>
              <a:t> If a house has a value of $150,000 and there is a loan balance of $120,000, the equity is $30,000 or 20% of the value. </a:t>
            </a:r>
            <a:r>
              <a:rPr lang="en-US" sz="1200" dirty="0" smtClean="0"/>
              <a:t/>
            </a:r>
            <a:br>
              <a:rPr lang="en-US" sz="1200" dirty="0" smtClean="0"/>
            </a:br>
            <a:r>
              <a:rPr lang="en-US" sz="1200" dirty="0" smtClean="0"/>
              <a:t/>
            </a:r>
            <a:br>
              <a:rPr lang="en-US" sz="1200" dirty="0" smtClean="0"/>
            </a:br>
            <a:r>
              <a:rPr lang="en-US" sz="1200" dirty="0" smtClean="0"/>
              <a:t>Closing: Final step in the home buying process. The title is transferred from the seller to the buyer and settlement costs are paid. </a:t>
            </a:r>
            <a:br>
              <a:rPr lang="en-US" sz="1200" dirty="0" smtClean="0"/>
            </a:br>
            <a:r>
              <a:rPr lang="en-US" sz="1200" dirty="0" smtClean="0"/>
              <a:t/>
            </a:r>
            <a:br>
              <a:rPr lang="en-US" sz="1200" dirty="0" smtClean="0"/>
            </a:br>
            <a:r>
              <a:rPr lang="en-US" sz="1200" dirty="0" smtClean="0"/>
              <a:t>Discount Points: Some lenders allow you to pay one, two or three points to lower your interest rate. Each point is approximately equal to one percent of the loan amount. Points paid can usually be deducted from your federal income tax.  </a:t>
            </a:r>
          </a:p>
        </p:txBody>
      </p:sp>
    </p:spTree>
    <p:extLst>
      <p:ext uri="{BB962C8B-B14F-4D97-AF65-F5344CB8AC3E}">
        <p14:creationId xmlns:p14="http://schemas.microsoft.com/office/powerpoint/2010/main" val="1009614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70FA86-90C2-44F9-B60A-7DCDA0FCD3E1}" type="slidenum">
              <a:rPr lang="en-US" smtClean="0">
                <a:latin typeface="Times New Roman" pitchFamily="18" charset="0"/>
              </a:rPr>
              <a:pPr eaLnBrk="1" hangingPunct="1"/>
              <a:t>12</a:t>
            </a:fld>
            <a:endParaRPr lang="en-US" smtClean="0">
              <a:latin typeface="Times New Roman" pitchFamily="18"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100" dirty="0" smtClean="0"/>
              <a:t>Earnest Money: Deposit made by the buyer to demonstrate that he/she is serious about negotiating the purchase of the property. Earnest money can be applied to the purchase of</a:t>
            </a:r>
            <a:r>
              <a:rPr lang="en-US" sz="1100" baseline="0" dirty="0" smtClean="0"/>
              <a:t> the property at closing.</a:t>
            </a:r>
            <a:r>
              <a:rPr lang="en-US" sz="1100" dirty="0" smtClean="0"/>
              <a:t/>
            </a:r>
            <a:br>
              <a:rPr lang="en-US" sz="1100" dirty="0" smtClean="0"/>
            </a:br>
            <a:r>
              <a:rPr lang="en-US" sz="1100" dirty="0" smtClean="0"/>
              <a:t/>
            </a:r>
            <a:br>
              <a:rPr lang="en-US" sz="1100" dirty="0" smtClean="0"/>
            </a:br>
            <a:r>
              <a:rPr lang="en-US" sz="1100" dirty="0" smtClean="0"/>
              <a:t>Interest rate:  Reflects the nominal or “note” rate that is paid to the lending institution and is the cost charged for borrowing the money.</a:t>
            </a:r>
            <a:br>
              <a:rPr lang="en-US" sz="1100" dirty="0" smtClean="0"/>
            </a:br>
            <a:r>
              <a:rPr lang="en-US" sz="1100" dirty="0" smtClean="0"/>
              <a:t/>
            </a:r>
            <a:br>
              <a:rPr lang="en-US" sz="1100" dirty="0" smtClean="0"/>
            </a:br>
            <a:r>
              <a:rPr lang="en-US" sz="1100" dirty="0" smtClean="0"/>
              <a:t>APR (Annual Percentage</a:t>
            </a:r>
            <a:r>
              <a:rPr lang="en-US" sz="1100" baseline="0" dirty="0" smtClean="0"/>
              <a:t> Rate)</a:t>
            </a:r>
            <a:r>
              <a:rPr lang="en-US" sz="1100" dirty="0" smtClean="0"/>
              <a:t>: often confused with the interest rate.  APR is intended to reflect the “effective” total cost of the transaction.  It is essentially combining the interest rate with any other lender charges for processing the loan.  It</a:t>
            </a:r>
            <a:r>
              <a:rPr lang="en-US" sz="1100" baseline="0" dirty="0" smtClean="0"/>
              <a:t> is</a:t>
            </a:r>
            <a:r>
              <a:rPr lang="en-US" sz="1100" dirty="0" smtClean="0"/>
              <a:t> designed to more accurately reflect the total cost of borrowing money.</a:t>
            </a:r>
            <a:br>
              <a:rPr lang="en-US" sz="1100" dirty="0" smtClean="0"/>
            </a:br>
            <a:r>
              <a:rPr lang="en-US" sz="1100" dirty="0" smtClean="0"/>
              <a:t/>
            </a:r>
            <a:br>
              <a:rPr lang="en-US" sz="1100" dirty="0" smtClean="0"/>
            </a:br>
            <a:r>
              <a:rPr lang="en-US" sz="1100" dirty="0" smtClean="0"/>
              <a:t>Escrow: Money held by a third party until conditions of a contract are met.  Commonly reflects the portion of your payment collected for taxes and insurance.  These funds are collected by your lender and then paid to the appropriate parties for property taxes and homeowner’s insurance.</a:t>
            </a:r>
            <a:br>
              <a:rPr lang="en-US" sz="1100" dirty="0" smtClean="0"/>
            </a:br>
            <a:r>
              <a:rPr lang="en-US" sz="1100" dirty="0" smtClean="0"/>
              <a:t/>
            </a:r>
            <a:br>
              <a:rPr lang="en-US" sz="1100" dirty="0" smtClean="0"/>
            </a:br>
            <a:r>
              <a:rPr lang="en-US" sz="1100" dirty="0" smtClean="0"/>
              <a:t>Loan Origination Fee: A fee imposed by a lending institution for services of processing a loan. For example, many lenders charge 1% of the loan amount as an origination</a:t>
            </a:r>
            <a:r>
              <a:rPr lang="en-US" sz="1100" baseline="0" dirty="0" smtClean="0"/>
              <a:t> fee. SECU’s origination fee is .75% with a $1500.00 maximum. </a:t>
            </a:r>
            <a:r>
              <a:rPr lang="en-US" sz="1100" dirty="0" smtClean="0"/>
              <a:t/>
            </a:r>
            <a:br>
              <a:rPr lang="en-US" sz="1100" dirty="0" smtClean="0"/>
            </a:br>
            <a:r>
              <a:rPr lang="en-US" sz="1100" dirty="0" smtClean="0"/>
              <a:t/>
            </a:r>
            <a:br>
              <a:rPr lang="en-US" sz="1100" dirty="0" smtClean="0"/>
            </a:br>
            <a:r>
              <a:rPr lang="en-US" sz="1100" dirty="0" smtClean="0"/>
              <a:t>Private Mortgage Insurance: Insurance that protects the lender if the buyer defaults on the mortgage. Most lenders require this insurance when the amount financed exceeds 80% of the purchase price.  </a:t>
            </a:r>
            <a:r>
              <a:rPr lang="en-US" sz="1100" dirty="0" err="1" smtClean="0"/>
              <a:t>SECU</a:t>
            </a:r>
            <a:r>
              <a:rPr lang="en-US" sz="1100" dirty="0" smtClean="0"/>
              <a:t> does not require private mortgage insurance.</a:t>
            </a:r>
          </a:p>
        </p:txBody>
      </p:sp>
    </p:spTree>
    <p:extLst>
      <p:ext uri="{BB962C8B-B14F-4D97-AF65-F5344CB8AC3E}">
        <p14:creationId xmlns:p14="http://schemas.microsoft.com/office/powerpoint/2010/main" val="2265229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726EB11-2970-4313-95DB-3446030C8884}" type="slidenum">
              <a:rPr lang="en-US" smtClean="0">
                <a:latin typeface="Times New Roman" pitchFamily="18" charset="0"/>
              </a:rPr>
              <a:pPr eaLnBrk="1" hangingPunct="1"/>
              <a:t>13</a:t>
            </a:fld>
            <a:endParaRPr lang="en-US" smtClean="0">
              <a:latin typeface="Times New Roman" pitchFamily="18"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Amount Borrowed: The larger the down payment, the less you need to borrow, minimizing your monthly payment.</a:t>
            </a:r>
            <a:br>
              <a:rPr lang="en-US" dirty="0" smtClean="0"/>
            </a:br>
            <a:r>
              <a:rPr lang="en-US" dirty="0" smtClean="0"/>
              <a:t/>
            </a:r>
            <a:br>
              <a:rPr lang="en-US" dirty="0" smtClean="0"/>
            </a:br>
            <a:r>
              <a:rPr lang="en-US" dirty="0" smtClean="0"/>
              <a:t>Interest Rate: The lower the rate, the lower the mortgage payment. </a:t>
            </a:r>
            <a:br>
              <a:rPr lang="en-US" dirty="0" smtClean="0"/>
            </a:br>
            <a:r>
              <a:rPr lang="en-US" dirty="0" smtClean="0"/>
              <a:t/>
            </a:r>
            <a:br>
              <a:rPr lang="en-US" dirty="0" smtClean="0"/>
            </a:br>
            <a:r>
              <a:rPr lang="en-US" dirty="0" smtClean="0"/>
              <a:t>Term: The period of time you finance your mortgage.  The longer the term, the lower your payment.</a:t>
            </a:r>
          </a:p>
          <a:p>
            <a:pPr eaLnBrk="1" hangingPunct="1"/>
            <a:endParaRPr lang="en-US" dirty="0" smtClean="0"/>
          </a:p>
          <a:p>
            <a:pPr eaLnBrk="1" hangingPunct="1"/>
            <a:r>
              <a:rPr lang="en-US" dirty="0" smtClean="0"/>
              <a:t>Longer terms result in the accrual of more interest. </a:t>
            </a:r>
          </a:p>
        </p:txBody>
      </p:sp>
    </p:spTree>
    <p:extLst>
      <p:ext uri="{BB962C8B-B14F-4D97-AF65-F5344CB8AC3E}">
        <p14:creationId xmlns:p14="http://schemas.microsoft.com/office/powerpoint/2010/main" val="3040262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17E9C59-ED71-4318-A298-1E0B75FD8D03}" type="slidenum">
              <a:rPr lang="en-US" smtClean="0">
                <a:latin typeface="Times New Roman" pitchFamily="18" charset="0"/>
              </a:rPr>
              <a:pPr eaLnBrk="1" hangingPunct="1"/>
              <a:t>14</a:t>
            </a:fld>
            <a:endParaRPr lang="en-US" smtClean="0">
              <a:latin typeface="Times New Roman" pitchFamily="18"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This monthly payment example does not include escrow for property taxes, homeowners’ insurance, or private mortgage insurance premiums. </a:t>
            </a:r>
          </a:p>
        </p:txBody>
      </p:sp>
    </p:spTree>
    <p:extLst>
      <p:ext uri="{BB962C8B-B14F-4D97-AF65-F5344CB8AC3E}">
        <p14:creationId xmlns:p14="http://schemas.microsoft.com/office/powerpoint/2010/main" val="4043733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66DA5AA-0BF7-48BE-A1D5-8B1D6605BE91}" type="slidenum">
              <a:rPr lang="en-US" smtClean="0">
                <a:latin typeface="Times New Roman" pitchFamily="18" charset="0"/>
              </a:rPr>
              <a:pPr eaLnBrk="1" hangingPunct="1"/>
              <a:t>15</a:t>
            </a:fld>
            <a:endParaRPr lang="en-US" smtClean="0">
              <a:latin typeface="Times New Roman" pitchFamily="18"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SECU does not provide VA or FHA financing.</a:t>
            </a:r>
          </a:p>
        </p:txBody>
      </p:sp>
    </p:spTree>
    <p:extLst>
      <p:ext uri="{BB962C8B-B14F-4D97-AF65-F5344CB8AC3E}">
        <p14:creationId xmlns:p14="http://schemas.microsoft.com/office/powerpoint/2010/main" val="3867134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FB6D698-954E-4340-98FE-5845B0B8EB49}" type="slidenum">
              <a:rPr lang="en-US" smtClean="0">
                <a:latin typeface="Times New Roman" pitchFamily="18" charset="0"/>
              </a:rPr>
              <a:pPr eaLnBrk="1" hangingPunct="1"/>
              <a:t>16</a:t>
            </a:fld>
            <a:endParaRPr lang="en-US" smtClean="0">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Note that your monthly payment could change if your property taxes or homeowners insurance increases.  </a:t>
            </a:r>
          </a:p>
          <a:p>
            <a:pPr eaLnBrk="1" hangingPunct="1"/>
            <a:endParaRPr lang="en-US" dirty="0" smtClean="0"/>
          </a:p>
          <a:p>
            <a:pPr eaLnBrk="1" hangingPunct="1"/>
            <a:r>
              <a:rPr lang="en-US" dirty="0" smtClean="0"/>
              <a:t>Most fixed rate loans are sold on a secondary mortgage market. This typically results in additional fees collected at closing. </a:t>
            </a:r>
            <a:br>
              <a:rPr lang="en-US" dirty="0" smtClean="0"/>
            </a:br>
            <a:r>
              <a:rPr lang="en-US" dirty="0" smtClean="0"/>
              <a:t/>
            </a:r>
            <a:br>
              <a:rPr lang="en-US" dirty="0" smtClean="0"/>
            </a:br>
            <a:r>
              <a:rPr lang="en-US" dirty="0" err="1" smtClean="0"/>
              <a:t>SECU</a:t>
            </a:r>
            <a:r>
              <a:rPr lang="en-US" dirty="0" smtClean="0"/>
              <a:t> does not offer a 30 year </a:t>
            </a:r>
            <a:r>
              <a:rPr lang="en-US" b="1" u="sng" dirty="0" smtClean="0"/>
              <a:t>fixed</a:t>
            </a:r>
            <a:r>
              <a:rPr lang="en-US" dirty="0" smtClean="0"/>
              <a:t> rate product.</a:t>
            </a:r>
          </a:p>
        </p:txBody>
      </p:sp>
    </p:spTree>
    <p:extLst>
      <p:ext uri="{BB962C8B-B14F-4D97-AF65-F5344CB8AC3E}">
        <p14:creationId xmlns:p14="http://schemas.microsoft.com/office/powerpoint/2010/main" val="405812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8684101-167B-4C0F-AEE4-3A5E24A0073C}" type="slidenum">
              <a:rPr lang="en-US" smtClean="0">
                <a:latin typeface="Times New Roman" pitchFamily="18" charset="0"/>
              </a:rPr>
              <a:pPr eaLnBrk="1" hangingPunct="1"/>
              <a:t>17</a:t>
            </a:fld>
            <a:endParaRPr lang="en-US" smtClean="0">
              <a:latin typeface="Times New Roman"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For</a:t>
            </a:r>
            <a:r>
              <a:rPr lang="en-US" baseline="0" dirty="0" smtClean="0"/>
              <a:t> example, </a:t>
            </a:r>
            <a:r>
              <a:rPr lang="en-US" dirty="0" smtClean="0"/>
              <a:t>SECU’s 5 year ARM (Adjustable Rate Mortgage) products can adjust at 5 year intervals with a maximum movement of 2%.</a:t>
            </a:r>
            <a:r>
              <a:rPr lang="en-US" baseline="0" dirty="0" smtClean="0"/>
              <a:t> The 5 year ARM has </a:t>
            </a:r>
            <a:r>
              <a:rPr lang="en-US" dirty="0" smtClean="0"/>
              <a:t>a lifetime cap of 6% maximum adjustment over the initial rate.  Maximum financing at 100% LTV is $400,000.</a:t>
            </a:r>
          </a:p>
          <a:p>
            <a:pPr eaLnBrk="1" hangingPunct="1"/>
            <a:endParaRPr lang="en-US" dirty="0" smtClean="0"/>
          </a:p>
          <a:p>
            <a:pPr eaLnBrk="1" hangingPunct="1"/>
            <a:r>
              <a:rPr lang="en-US" b="1" dirty="0" smtClean="0"/>
              <a:t>Presenters should be able to compare</a:t>
            </a:r>
            <a:r>
              <a:rPr lang="en-US" b="1" baseline="0" dirty="0" smtClean="0"/>
              <a:t> the pros and cons of a fixed rate versus SECU’s 5 year ARM. </a:t>
            </a:r>
            <a:endParaRPr lang="en-US" b="1" dirty="0" smtClean="0"/>
          </a:p>
        </p:txBody>
      </p:sp>
    </p:spTree>
    <p:extLst>
      <p:ext uri="{BB962C8B-B14F-4D97-AF65-F5344CB8AC3E}">
        <p14:creationId xmlns:p14="http://schemas.microsoft.com/office/powerpoint/2010/main" val="2516956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B02578-BBA2-4681-937B-D22B76DA95BE}" type="slidenum">
              <a:rPr lang="en-US" smtClean="0"/>
              <a:pPr/>
              <a:t>18</a:t>
            </a:fld>
            <a:endParaRPr lang="en-US"/>
          </a:p>
        </p:txBody>
      </p:sp>
    </p:spTree>
    <p:extLst>
      <p:ext uri="{BB962C8B-B14F-4D97-AF65-F5344CB8AC3E}">
        <p14:creationId xmlns:p14="http://schemas.microsoft.com/office/powerpoint/2010/main" val="6538622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b="1" kern="1200" dirty="0" smtClean="0">
                <a:solidFill>
                  <a:schemeClr val="tx1"/>
                </a:solidFill>
                <a:effectLst/>
                <a:latin typeface="+mn-lt"/>
                <a:ea typeface="+mn-ea"/>
                <a:cs typeface="+mn-cs"/>
              </a:rPr>
              <a:t>Ask them to tell you the difference between Savings and Investing</a:t>
            </a:r>
            <a:r>
              <a:rPr lang="en-US" sz="1200" kern="1200" dirty="0" smtClean="0">
                <a:solidFill>
                  <a:schemeClr val="tx1"/>
                </a:solidFill>
                <a:effectLst/>
                <a:latin typeface="+mn-lt"/>
                <a:ea typeface="+mn-ea"/>
                <a:cs typeface="+mn-cs"/>
              </a:rPr>
              <a:t> – Discuss the real difference – Give examples of savings accounts - the kind you get at a credit union and investment accounts (stocks, bonds)</a:t>
            </a:r>
          </a:p>
          <a:p>
            <a:pPr lvl="0"/>
            <a:r>
              <a:rPr lang="en-US" sz="1200" b="1" kern="1200" dirty="0" smtClean="0">
                <a:solidFill>
                  <a:schemeClr val="tx1"/>
                </a:solidFill>
                <a:effectLst/>
                <a:latin typeface="+mn-lt"/>
                <a:ea typeface="+mn-ea"/>
                <a:cs typeface="+mn-cs"/>
              </a:rPr>
              <a:t>Explain need for having a savings account </a:t>
            </a:r>
            <a:r>
              <a:rPr lang="en-US" sz="1200" kern="1200" dirty="0" smtClean="0">
                <a:solidFill>
                  <a:schemeClr val="tx1"/>
                </a:solidFill>
                <a:effectLst/>
                <a:latin typeface="+mn-lt"/>
                <a:ea typeface="+mn-ea"/>
                <a:cs typeface="+mn-cs"/>
              </a:rPr>
              <a:t>for emergency / unexpected expenses (how would they pay for an unexpected expense if they did not have savings – borrow, ask for help from parents, take money from a “need” expense)</a:t>
            </a:r>
          </a:p>
          <a:p>
            <a:pPr lvl="0"/>
            <a:r>
              <a:rPr lang="en-US" sz="1200" b="1" kern="1200" dirty="0" smtClean="0">
                <a:solidFill>
                  <a:schemeClr val="tx1"/>
                </a:solidFill>
                <a:effectLst/>
                <a:latin typeface="+mn-lt"/>
                <a:ea typeface="+mn-ea"/>
                <a:cs typeface="+mn-cs"/>
              </a:rPr>
              <a:t>Other uses for savings</a:t>
            </a:r>
            <a:r>
              <a:rPr lang="en-US" sz="1200" kern="1200" dirty="0" smtClean="0">
                <a:solidFill>
                  <a:schemeClr val="tx1"/>
                </a:solidFill>
                <a:effectLst/>
                <a:latin typeface="+mn-lt"/>
                <a:ea typeface="+mn-ea"/>
                <a:cs typeface="+mn-cs"/>
              </a:rPr>
              <a:t> – short term – to buy a “want” w/o borrowing money, summer vacations, down payment on a car/house  /  long term – retirement, children’s education (students won’t think much of the long term reasons but try to find a way to emphasize the importance.</a:t>
            </a:r>
          </a:p>
          <a:p>
            <a:pPr lvl="0"/>
            <a:r>
              <a:rPr lang="en-US" sz="1200" b="1" kern="1200" dirty="0" smtClean="0">
                <a:solidFill>
                  <a:schemeClr val="tx1"/>
                </a:solidFill>
                <a:effectLst/>
                <a:latin typeface="+mn-lt"/>
                <a:ea typeface="+mn-ea"/>
                <a:cs typeface="+mn-cs"/>
              </a:rPr>
              <a:t>Discuss savings concepts</a:t>
            </a:r>
            <a:r>
              <a:rPr lang="en-US" sz="1200" kern="1200" dirty="0" smtClean="0">
                <a:solidFill>
                  <a:schemeClr val="tx1"/>
                </a:solidFill>
                <a:effectLst/>
                <a:latin typeface="+mn-lt"/>
                <a:ea typeface="+mn-ea"/>
                <a:cs typeface="+mn-cs"/>
              </a:rPr>
              <a:t> – need to establish a habit of saving – pay yourself first (savings whatever you have left over usually does not work), start small – $10.00 a week and increase it a small amount regularly, put part of salary raises in savings, save tax refunds</a:t>
            </a:r>
          </a:p>
          <a:p>
            <a:endParaRPr lang="en-US" dirty="0"/>
          </a:p>
        </p:txBody>
      </p:sp>
      <p:sp>
        <p:nvSpPr>
          <p:cNvPr id="4" name="Slide Number Placeholder 3"/>
          <p:cNvSpPr>
            <a:spLocks noGrp="1"/>
          </p:cNvSpPr>
          <p:nvPr>
            <p:ph type="sldNum" sz="quarter" idx="10"/>
          </p:nvPr>
        </p:nvSpPr>
        <p:spPr/>
        <p:txBody>
          <a:bodyPr/>
          <a:lstStyle/>
          <a:p>
            <a:fld id="{CBB02578-BBA2-4681-937B-D22B76DA95BE}" type="slidenum">
              <a:rPr lang="en-US" smtClean="0"/>
              <a:pPr/>
              <a:t>19</a:t>
            </a:fld>
            <a:endParaRPr lang="en-US"/>
          </a:p>
        </p:txBody>
      </p:sp>
    </p:spTree>
    <p:extLst>
      <p:ext uri="{BB962C8B-B14F-4D97-AF65-F5344CB8AC3E}">
        <p14:creationId xmlns:p14="http://schemas.microsoft.com/office/powerpoint/2010/main" val="3582755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So let’s break it down.. What’s the difference between renting and buying a home? </a:t>
            </a:r>
          </a:p>
        </p:txBody>
      </p:sp>
      <p:sp>
        <p:nvSpPr>
          <p:cNvPr id="4" name="Slide Number Placeholder 3"/>
          <p:cNvSpPr>
            <a:spLocks noGrp="1"/>
          </p:cNvSpPr>
          <p:nvPr>
            <p:ph type="sldNum" sz="quarter" idx="10"/>
          </p:nvPr>
        </p:nvSpPr>
        <p:spPr/>
        <p:txBody>
          <a:bodyPr/>
          <a:lstStyle/>
          <a:p>
            <a:fld id="{CBB02578-BBA2-4681-937B-D22B76DA95BE}" type="slidenum">
              <a:rPr lang="en-US" smtClean="0"/>
              <a:pPr/>
              <a:t>2</a:t>
            </a:fld>
            <a:endParaRPr lang="en-US"/>
          </a:p>
        </p:txBody>
      </p:sp>
    </p:spTree>
    <p:extLst>
      <p:ext uri="{BB962C8B-B14F-4D97-AF65-F5344CB8AC3E}">
        <p14:creationId xmlns:p14="http://schemas.microsoft.com/office/powerpoint/2010/main" val="2978136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So let’s break it down.. What’s the difference between renting and buying a home? </a:t>
            </a:r>
          </a:p>
        </p:txBody>
      </p:sp>
      <p:sp>
        <p:nvSpPr>
          <p:cNvPr id="4" name="Slide Number Placeholder 3"/>
          <p:cNvSpPr>
            <a:spLocks noGrp="1"/>
          </p:cNvSpPr>
          <p:nvPr>
            <p:ph type="sldNum" sz="quarter" idx="10"/>
          </p:nvPr>
        </p:nvSpPr>
        <p:spPr/>
        <p:txBody>
          <a:bodyPr/>
          <a:lstStyle/>
          <a:p>
            <a:fld id="{CBB02578-BBA2-4681-937B-D22B76DA95BE}" type="slidenum">
              <a:rPr lang="en-US" smtClean="0"/>
              <a:pPr/>
              <a:t>20</a:t>
            </a:fld>
            <a:endParaRPr lang="en-US"/>
          </a:p>
        </p:txBody>
      </p:sp>
    </p:spTree>
    <p:extLst>
      <p:ext uri="{BB962C8B-B14F-4D97-AF65-F5344CB8AC3E}">
        <p14:creationId xmlns:p14="http://schemas.microsoft.com/office/powerpoint/2010/main" val="29781362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B02578-BBA2-4681-937B-D22B76DA95BE}" type="slidenum">
              <a:rPr lang="en-US" smtClean="0"/>
              <a:pPr/>
              <a:t>21</a:t>
            </a:fld>
            <a:endParaRPr lang="en-US"/>
          </a:p>
        </p:txBody>
      </p:sp>
    </p:spTree>
    <p:extLst>
      <p:ext uri="{BB962C8B-B14F-4D97-AF65-F5344CB8AC3E}">
        <p14:creationId xmlns:p14="http://schemas.microsoft.com/office/powerpoint/2010/main" val="62525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B02578-BBA2-4681-937B-D22B76DA95BE}" type="slidenum">
              <a:rPr lang="en-US" smtClean="0"/>
              <a:pPr/>
              <a:t>22</a:t>
            </a:fld>
            <a:endParaRPr lang="en-US"/>
          </a:p>
        </p:txBody>
      </p:sp>
    </p:spTree>
    <p:extLst>
      <p:ext uri="{BB962C8B-B14F-4D97-AF65-F5344CB8AC3E}">
        <p14:creationId xmlns:p14="http://schemas.microsoft.com/office/powerpoint/2010/main" val="2116531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type of housing one chooses depends on goals, values, and </a:t>
            </a:r>
            <a:r>
              <a:rPr lang="en-US" sz="1200" b="0" i="0" u="none" strike="noStrike" kern="1200" baseline="0" dirty="0" err="1" smtClean="0">
                <a:solidFill>
                  <a:schemeClr val="tx1"/>
                </a:solidFill>
                <a:latin typeface="+mn-lt"/>
                <a:ea typeface="+mn-ea"/>
                <a:cs typeface="+mn-cs"/>
              </a:rPr>
              <a:t>fiancial</a:t>
            </a:r>
            <a:r>
              <a:rPr lang="en-US" sz="1200" b="0" i="0" u="none" strike="noStrike" kern="1200" baseline="0" dirty="0" smtClean="0">
                <a:solidFill>
                  <a:schemeClr val="tx1"/>
                </a:solidFill>
                <a:latin typeface="+mn-lt"/>
                <a:ea typeface="+mn-ea"/>
                <a:cs typeface="+mn-cs"/>
              </a:rPr>
              <a:t> capabilities. When searching for housing options, a person must decide whether to rent or purchase a place to live. A person may discover it makes more sense to rent depending on financial resources, where the person lives, and how long he/she expects to reside in one place.</a:t>
            </a:r>
            <a:endParaRPr lang="en-US" dirty="0"/>
          </a:p>
        </p:txBody>
      </p:sp>
      <p:sp>
        <p:nvSpPr>
          <p:cNvPr id="4" name="Slide Number Placeholder 3"/>
          <p:cNvSpPr>
            <a:spLocks noGrp="1"/>
          </p:cNvSpPr>
          <p:nvPr>
            <p:ph type="sldNum" sz="quarter" idx="10"/>
          </p:nvPr>
        </p:nvSpPr>
        <p:spPr/>
        <p:txBody>
          <a:bodyPr/>
          <a:lstStyle/>
          <a:p>
            <a:fld id="{CBB02578-BBA2-4681-937B-D22B76DA95BE}" type="slidenum">
              <a:rPr lang="en-US" smtClean="0"/>
              <a:pPr/>
              <a:t>3</a:t>
            </a:fld>
            <a:endParaRPr lang="en-US"/>
          </a:p>
        </p:txBody>
      </p:sp>
    </p:spTree>
    <p:extLst>
      <p:ext uri="{BB962C8B-B14F-4D97-AF65-F5344CB8AC3E}">
        <p14:creationId xmlns:p14="http://schemas.microsoft.com/office/powerpoint/2010/main" val="2427461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a:t>
            </a:r>
            <a:r>
              <a:rPr lang="en-US" baseline="0" dirty="0" smtClean="0"/>
              <a:t> to Presenter: This are the main points of the session and should create a very basic discussion amongst the students. </a:t>
            </a:r>
            <a:endParaRPr lang="en-US" dirty="0"/>
          </a:p>
        </p:txBody>
      </p:sp>
      <p:sp>
        <p:nvSpPr>
          <p:cNvPr id="4" name="Slide Number Placeholder 3"/>
          <p:cNvSpPr>
            <a:spLocks noGrp="1"/>
          </p:cNvSpPr>
          <p:nvPr>
            <p:ph type="sldNum" sz="quarter" idx="10"/>
          </p:nvPr>
        </p:nvSpPr>
        <p:spPr/>
        <p:txBody>
          <a:bodyPr/>
          <a:lstStyle/>
          <a:p>
            <a:fld id="{CBB02578-BBA2-4681-937B-D22B76DA95BE}" type="slidenum">
              <a:rPr lang="en-US" smtClean="0"/>
              <a:pPr/>
              <a:t>4</a:t>
            </a:fld>
            <a:endParaRPr lang="en-US"/>
          </a:p>
        </p:txBody>
      </p:sp>
    </p:spTree>
    <p:extLst>
      <p:ext uri="{BB962C8B-B14F-4D97-AF65-F5344CB8AC3E}">
        <p14:creationId xmlns:p14="http://schemas.microsoft.com/office/powerpoint/2010/main" val="1013339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Franklin Gothic Book" pitchFamily="34" charset="0"/>
              </a:defRPr>
            </a:lvl1pPr>
            <a:lvl2pPr marL="735298" indent="-282807" eaLnBrk="0" hangingPunct="0">
              <a:defRPr>
                <a:solidFill>
                  <a:schemeClr val="tx1"/>
                </a:solidFill>
                <a:latin typeface="Franklin Gothic Book" pitchFamily="34" charset="0"/>
              </a:defRPr>
            </a:lvl2pPr>
            <a:lvl3pPr marL="1131227" indent="-226245" eaLnBrk="0" hangingPunct="0">
              <a:defRPr>
                <a:solidFill>
                  <a:schemeClr val="tx1"/>
                </a:solidFill>
                <a:latin typeface="Franklin Gothic Book" pitchFamily="34" charset="0"/>
              </a:defRPr>
            </a:lvl3pPr>
            <a:lvl4pPr marL="1583718" indent="-226245" eaLnBrk="0" hangingPunct="0">
              <a:defRPr>
                <a:solidFill>
                  <a:schemeClr val="tx1"/>
                </a:solidFill>
                <a:latin typeface="Franklin Gothic Book" pitchFamily="34" charset="0"/>
              </a:defRPr>
            </a:lvl4pPr>
            <a:lvl5pPr marL="2036209" indent="-226245" eaLnBrk="0" hangingPunct="0">
              <a:defRPr>
                <a:solidFill>
                  <a:schemeClr val="tx1"/>
                </a:solidFill>
                <a:latin typeface="Franklin Gothic Book" pitchFamily="34" charset="0"/>
              </a:defRPr>
            </a:lvl5pPr>
            <a:lvl6pPr marL="2488700" indent="-226245" eaLnBrk="0" fontAlgn="base" hangingPunct="0">
              <a:spcBef>
                <a:spcPct val="0"/>
              </a:spcBef>
              <a:spcAft>
                <a:spcPct val="0"/>
              </a:spcAft>
              <a:defRPr>
                <a:solidFill>
                  <a:schemeClr val="tx1"/>
                </a:solidFill>
                <a:latin typeface="Franklin Gothic Book" pitchFamily="34" charset="0"/>
              </a:defRPr>
            </a:lvl6pPr>
            <a:lvl7pPr marL="2941190" indent="-226245" eaLnBrk="0" fontAlgn="base" hangingPunct="0">
              <a:spcBef>
                <a:spcPct val="0"/>
              </a:spcBef>
              <a:spcAft>
                <a:spcPct val="0"/>
              </a:spcAft>
              <a:defRPr>
                <a:solidFill>
                  <a:schemeClr val="tx1"/>
                </a:solidFill>
                <a:latin typeface="Franklin Gothic Book" pitchFamily="34" charset="0"/>
              </a:defRPr>
            </a:lvl7pPr>
            <a:lvl8pPr marL="3393681" indent="-226245" eaLnBrk="0" fontAlgn="base" hangingPunct="0">
              <a:spcBef>
                <a:spcPct val="0"/>
              </a:spcBef>
              <a:spcAft>
                <a:spcPct val="0"/>
              </a:spcAft>
              <a:defRPr>
                <a:solidFill>
                  <a:schemeClr val="tx1"/>
                </a:solidFill>
                <a:latin typeface="Franklin Gothic Book" pitchFamily="34" charset="0"/>
              </a:defRPr>
            </a:lvl8pPr>
            <a:lvl9pPr marL="3846172" indent="-226245" eaLnBrk="0" fontAlgn="base" hangingPunct="0">
              <a:spcBef>
                <a:spcPct val="0"/>
              </a:spcBef>
              <a:spcAft>
                <a:spcPct val="0"/>
              </a:spcAft>
              <a:defRPr>
                <a:solidFill>
                  <a:schemeClr val="tx1"/>
                </a:solidFill>
                <a:latin typeface="Franklin Gothic Book" pitchFamily="34" charset="0"/>
              </a:defRPr>
            </a:lvl9pPr>
          </a:lstStyle>
          <a:p>
            <a:pPr eaLnBrk="1" fontAlgn="base" hangingPunct="1">
              <a:spcBef>
                <a:spcPct val="0"/>
              </a:spcBef>
              <a:spcAft>
                <a:spcPct val="0"/>
              </a:spcAft>
            </a:pPr>
            <a:fld id="{7DF9F36D-A1D8-4B6F-8FAD-F4FB89DD78E8}" type="slidenum">
              <a:rPr lang="en-US" altLang="en-US" smtClean="0">
                <a:latin typeface="Times New Roman" pitchFamily="18" charset="0"/>
              </a:rPr>
              <a:pPr eaLnBrk="1" fontAlgn="base" hangingPunct="1">
                <a:spcBef>
                  <a:spcPct val="0"/>
                </a:spcBef>
                <a:spcAft>
                  <a:spcPct val="0"/>
                </a:spcAft>
              </a:pPr>
              <a:t>5</a:t>
            </a:fld>
            <a:endParaRPr lang="en-US" altLang="en-US" smtClean="0">
              <a:latin typeface="Times New Roman" pitchFamily="18" charset="0"/>
            </a:endParaRPr>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Tree>
    <p:extLst>
      <p:ext uri="{BB962C8B-B14F-4D97-AF65-F5344CB8AC3E}">
        <p14:creationId xmlns:p14="http://schemas.microsoft.com/office/powerpoint/2010/main" val="2084932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eaLnBrk="1" hangingPunct="1">
              <a:spcBef>
                <a:spcPct val="0"/>
              </a:spcBef>
            </a:pPr>
            <a:r>
              <a:rPr lang="en-US" altLang="en-US" dirty="0" smtClean="0"/>
              <a:t>The sooner you start tracking your spending and creating a budget, the sooner you will be prepared to handle the monetary responsibility necessary to achieve your future plans of home ownership. </a:t>
            </a:r>
          </a:p>
          <a:p>
            <a:pPr eaLnBrk="1" hangingPunct="1">
              <a:spcBef>
                <a:spcPct val="0"/>
              </a:spcBef>
            </a:pPr>
            <a:endParaRPr lang="en-US" altLang="en-US" dirty="0" smtClean="0"/>
          </a:p>
          <a:p>
            <a:pPr eaLnBrk="1" hangingPunct="1">
              <a:spcBef>
                <a:spcPct val="0"/>
              </a:spcBef>
            </a:pPr>
            <a:r>
              <a:rPr lang="en-US" altLang="en-US" dirty="0" smtClean="0"/>
              <a:t>The budget resembles a scenario in which the paycheck is allocated towards common teen expenses. Generally, teen expenses do not include rent/mortgage or utilities; however, this isn’t to say that all teens are exempt from these responsibilities. Savings is an important factor to future financial stability; therefore distributing extra money toward savings, if those other expenses don’t apply, will help achieve future financial goals.</a:t>
            </a:r>
          </a:p>
          <a:p>
            <a:pPr eaLnBrk="1" hangingPunct="1">
              <a:spcBef>
                <a:spcPct val="0"/>
              </a:spcBef>
            </a:pPr>
            <a:endParaRPr lang="en-US" altLang="en-US" dirty="0" smtClean="0"/>
          </a:p>
          <a:p>
            <a:pPr lvl="0"/>
            <a:r>
              <a:rPr lang="en-US" sz="1200" b="1" kern="1200" dirty="0" smtClean="0">
                <a:solidFill>
                  <a:schemeClr val="tx1"/>
                </a:solidFill>
                <a:effectLst/>
                <a:latin typeface="+mn-lt"/>
                <a:ea typeface="+mn-ea"/>
                <a:cs typeface="+mn-cs"/>
              </a:rPr>
              <a:t>Ask for examples of expenses THEY pay now</a:t>
            </a:r>
            <a:r>
              <a:rPr lang="en-US" sz="1200" kern="1200" dirty="0" smtClean="0">
                <a:solidFill>
                  <a:schemeClr val="tx1"/>
                </a:solidFill>
                <a:effectLst/>
                <a:latin typeface="+mn-lt"/>
                <a:ea typeface="+mn-ea"/>
                <a:cs typeface="+mn-cs"/>
              </a:rPr>
              <a:t>.  Then ask for expenses their parents pay.  Compare the differences.</a:t>
            </a:r>
          </a:p>
          <a:p>
            <a:pPr lvl="0"/>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Talk about expenses as Needs vs. Wants</a:t>
            </a:r>
            <a:r>
              <a:rPr lang="en-US" sz="1200" kern="1200" dirty="0" smtClean="0">
                <a:solidFill>
                  <a:schemeClr val="tx1"/>
                </a:solidFill>
                <a:effectLst/>
                <a:latin typeface="+mn-lt"/>
                <a:ea typeface="+mn-ea"/>
                <a:cs typeface="+mn-cs"/>
              </a:rPr>
              <a:t> – give examples and let them tell you need or want</a:t>
            </a:r>
          </a:p>
          <a:p>
            <a:pPr lvl="0"/>
            <a:r>
              <a:rPr lang="en-US" sz="1200" kern="1200" dirty="0" smtClean="0">
                <a:solidFill>
                  <a:schemeClr val="tx1"/>
                </a:solidFill>
                <a:effectLst/>
                <a:latin typeface="+mn-lt"/>
                <a:ea typeface="+mn-ea"/>
                <a:cs typeface="+mn-cs"/>
              </a:rPr>
              <a:t>Groceries / Going out to eat   Clothes / Designer clothes / Housing / Summer Vacation / Student loan payment / large credit card payment – add your own to the list</a:t>
            </a:r>
          </a:p>
          <a:p>
            <a:pPr lvl="0"/>
            <a:r>
              <a:rPr lang="en-US" sz="1200" b="1" kern="1200" dirty="0" smtClean="0">
                <a:solidFill>
                  <a:schemeClr val="tx1"/>
                </a:solidFill>
                <a:effectLst/>
                <a:latin typeface="+mn-lt"/>
                <a:ea typeface="+mn-ea"/>
                <a:cs typeface="+mn-cs"/>
              </a:rPr>
              <a:t>Talk about the relationships between income and expenses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What happens if your regular expenses exceed your income (</a:t>
            </a:r>
            <a:r>
              <a:rPr lang="en-US" sz="1200" b="1" kern="1200" dirty="0" smtClean="0">
                <a:solidFill>
                  <a:schemeClr val="tx1"/>
                </a:solidFill>
                <a:effectLst/>
                <a:latin typeface="+mn-lt"/>
                <a:ea typeface="+mn-ea"/>
                <a:cs typeface="+mn-cs"/>
              </a:rPr>
              <a:t>Expenses &gt; Income – they won’t last long</a:t>
            </a:r>
            <a:r>
              <a:rPr lang="en-US" sz="1200" kern="1200" dirty="0" smtClean="0">
                <a:solidFill>
                  <a:schemeClr val="tx1"/>
                </a:solidFill>
                <a:effectLst/>
                <a:latin typeface="+mn-lt"/>
                <a:ea typeface="+mn-ea"/>
                <a:cs typeface="+mn-cs"/>
              </a:rPr>
              <a:t> – will have to borrow and that starts real problems)</a:t>
            </a:r>
          </a:p>
          <a:p>
            <a:pPr lvl="0"/>
            <a:r>
              <a:rPr lang="en-US" sz="1200" kern="1200" dirty="0" smtClean="0">
                <a:solidFill>
                  <a:schemeClr val="tx1"/>
                </a:solidFill>
                <a:effectLst/>
                <a:latin typeface="+mn-lt"/>
                <a:ea typeface="+mn-ea"/>
                <a:cs typeface="+mn-cs"/>
              </a:rPr>
              <a:t>What happens if your income equals your regular expenses </a:t>
            </a:r>
            <a:r>
              <a:rPr lang="en-US" sz="1200" b="1" kern="1200" dirty="0" smtClean="0">
                <a:solidFill>
                  <a:schemeClr val="tx1"/>
                </a:solidFill>
                <a:effectLst/>
                <a:latin typeface="+mn-lt"/>
                <a:ea typeface="+mn-ea"/>
                <a:cs typeface="+mn-cs"/>
              </a:rPr>
              <a:t>(Income = Expenses - this is called living paycheck to paycheck </a:t>
            </a:r>
            <a:r>
              <a:rPr lang="en-US" sz="1200" kern="1200" dirty="0" smtClean="0">
                <a:solidFill>
                  <a:schemeClr val="tx1"/>
                </a:solidFill>
                <a:effectLst/>
                <a:latin typeface="+mn-lt"/>
                <a:ea typeface="+mn-ea"/>
                <a:cs typeface="+mn-cs"/>
              </a:rPr>
              <a:t>–not a great situation because an unexpected expense will cause big problems)</a:t>
            </a:r>
          </a:p>
          <a:p>
            <a:pPr lvl="0"/>
            <a:r>
              <a:rPr lang="en-US" sz="1200" kern="1200" dirty="0" smtClean="0">
                <a:solidFill>
                  <a:schemeClr val="tx1"/>
                </a:solidFill>
                <a:effectLst/>
                <a:latin typeface="+mn-lt"/>
                <a:ea typeface="+mn-ea"/>
                <a:cs typeface="+mn-cs"/>
              </a:rPr>
              <a:t>What happens if your income exceeds your regular expenses (</a:t>
            </a:r>
            <a:r>
              <a:rPr lang="en-US" sz="1200" b="1" kern="1200" dirty="0" smtClean="0">
                <a:solidFill>
                  <a:schemeClr val="tx1"/>
                </a:solidFill>
                <a:effectLst/>
                <a:latin typeface="+mn-lt"/>
                <a:ea typeface="+mn-ea"/>
                <a:cs typeface="+mn-cs"/>
              </a:rPr>
              <a:t>Income &gt; Expenses - this is living below your means – a good thing!!!!!!</a:t>
            </a:r>
            <a:r>
              <a:rPr lang="en-US" sz="1200" kern="1200" dirty="0" smtClean="0">
                <a:solidFill>
                  <a:schemeClr val="tx1"/>
                </a:solidFill>
                <a:effectLst/>
                <a:latin typeface="+mn-lt"/>
                <a:ea typeface="+mn-ea"/>
                <a:cs typeface="+mn-cs"/>
              </a:rPr>
              <a:t> – ask them what they would do with the difference and why)</a:t>
            </a:r>
          </a:p>
          <a:p>
            <a:pPr eaLnBrk="1" hangingPunct="1">
              <a:spcBef>
                <a:spcPct val="0"/>
              </a:spcBef>
            </a:pPr>
            <a:endParaRPr lang="en-US" altLang="en-US" dirty="0"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Franklin Gothic Book" pitchFamily="34" charset="0"/>
              </a:defRPr>
            </a:lvl1pPr>
            <a:lvl2pPr marL="735298" indent="-282807" eaLnBrk="0" hangingPunct="0">
              <a:defRPr>
                <a:solidFill>
                  <a:schemeClr val="tx1"/>
                </a:solidFill>
                <a:latin typeface="Franklin Gothic Book" pitchFamily="34" charset="0"/>
              </a:defRPr>
            </a:lvl2pPr>
            <a:lvl3pPr marL="1131227" indent="-226245" eaLnBrk="0" hangingPunct="0">
              <a:defRPr>
                <a:solidFill>
                  <a:schemeClr val="tx1"/>
                </a:solidFill>
                <a:latin typeface="Franklin Gothic Book" pitchFamily="34" charset="0"/>
              </a:defRPr>
            </a:lvl3pPr>
            <a:lvl4pPr marL="1583718" indent="-226245" eaLnBrk="0" hangingPunct="0">
              <a:defRPr>
                <a:solidFill>
                  <a:schemeClr val="tx1"/>
                </a:solidFill>
                <a:latin typeface="Franklin Gothic Book" pitchFamily="34" charset="0"/>
              </a:defRPr>
            </a:lvl4pPr>
            <a:lvl5pPr marL="2036209" indent="-226245" eaLnBrk="0" hangingPunct="0">
              <a:defRPr>
                <a:solidFill>
                  <a:schemeClr val="tx1"/>
                </a:solidFill>
                <a:latin typeface="Franklin Gothic Book" pitchFamily="34" charset="0"/>
              </a:defRPr>
            </a:lvl5pPr>
            <a:lvl6pPr marL="2488700" indent="-226245" eaLnBrk="0" fontAlgn="base" hangingPunct="0">
              <a:spcBef>
                <a:spcPct val="0"/>
              </a:spcBef>
              <a:spcAft>
                <a:spcPct val="0"/>
              </a:spcAft>
              <a:defRPr>
                <a:solidFill>
                  <a:schemeClr val="tx1"/>
                </a:solidFill>
                <a:latin typeface="Franklin Gothic Book" pitchFamily="34" charset="0"/>
              </a:defRPr>
            </a:lvl6pPr>
            <a:lvl7pPr marL="2941190" indent="-226245" eaLnBrk="0" fontAlgn="base" hangingPunct="0">
              <a:spcBef>
                <a:spcPct val="0"/>
              </a:spcBef>
              <a:spcAft>
                <a:spcPct val="0"/>
              </a:spcAft>
              <a:defRPr>
                <a:solidFill>
                  <a:schemeClr val="tx1"/>
                </a:solidFill>
                <a:latin typeface="Franklin Gothic Book" pitchFamily="34" charset="0"/>
              </a:defRPr>
            </a:lvl7pPr>
            <a:lvl8pPr marL="3393681" indent="-226245" eaLnBrk="0" fontAlgn="base" hangingPunct="0">
              <a:spcBef>
                <a:spcPct val="0"/>
              </a:spcBef>
              <a:spcAft>
                <a:spcPct val="0"/>
              </a:spcAft>
              <a:defRPr>
                <a:solidFill>
                  <a:schemeClr val="tx1"/>
                </a:solidFill>
                <a:latin typeface="Franklin Gothic Book" pitchFamily="34" charset="0"/>
              </a:defRPr>
            </a:lvl8pPr>
            <a:lvl9pPr marL="3846172" indent="-226245" eaLnBrk="0" fontAlgn="base" hangingPunct="0">
              <a:spcBef>
                <a:spcPct val="0"/>
              </a:spcBef>
              <a:spcAft>
                <a:spcPct val="0"/>
              </a:spcAft>
              <a:defRPr>
                <a:solidFill>
                  <a:schemeClr val="tx1"/>
                </a:solidFill>
                <a:latin typeface="Franklin Gothic Book" pitchFamily="34" charset="0"/>
              </a:defRPr>
            </a:lvl9pPr>
          </a:lstStyle>
          <a:p>
            <a:pPr eaLnBrk="1" fontAlgn="base" hangingPunct="1">
              <a:spcBef>
                <a:spcPct val="0"/>
              </a:spcBef>
              <a:spcAft>
                <a:spcPct val="0"/>
              </a:spcAft>
            </a:pPr>
            <a:fld id="{769E3A45-8719-4755-8B3C-EB5594D158AF}" type="slidenum">
              <a:rPr lang="en-US" altLang="en-US" smtClean="0">
                <a:latin typeface="Calibri" pitchFamily="34" charset="0"/>
              </a:rPr>
              <a:pPr eaLnBrk="1" fontAlgn="base" hangingPunct="1">
                <a:spcBef>
                  <a:spcPct val="0"/>
                </a:spcBef>
                <a:spcAft>
                  <a:spcPct val="0"/>
                </a:spcAft>
              </a:pPr>
              <a:t>6</a:t>
            </a:fld>
            <a:endParaRPr lang="en-US" altLang="en-US" smtClean="0">
              <a:latin typeface="Calibri" pitchFamily="34" charset="0"/>
            </a:endParaRPr>
          </a:p>
        </p:txBody>
      </p:sp>
    </p:spTree>
    <p:extLst>
      <p:ext uri="{BB962C8B-B14F-4D97-AF65-F5344CB8AC3E}">
        <p14:creationId xmlns:p14="http://schemas.microsoft.com/office/powerpoint/2010/main" val="3122899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you understand how to create and maintain your</a:t>
            </a:r>
            <a:r>
              <a:rPr lang="en-US" baseline="0" dirty="0" smtClean="0"/>
              <a:t> own budget, it’s time to consider your credit rating. This is a big piece of your financial make-up. </a:t>
            </a:r>
            <a:endParaRPr lang="en-US" dirty="0"/>
          </a:p>
        </p:txBody>
      </p:sp>
      <p:sp>
        <p:nvSpPr>
          <p:cNvPr id="4" name="Slide Number Placeholder 3"/>
          <p:cNvSpPr>
            <a:spLocks noGrp="1"/>
          </p:cNvSpPr>
          <p:nvPr>
            <p:ph type="sldNum" sz="quarter" idx="10"/>
          </p:nvPr>
        </p:nvSpPr>
        <p:spPr/>
        <p:txBody>
          <a:bodyPr/>
          <a:lstStyle/>
          <a:p>
            <a:fld id="{CBB02578-BBA2-4681-937B-D22B76DA95BE}" type="slidenum">
              <a:rPr lang="en-US" smtClean="0"/>
              <a:pPr/>
              <a:t>7</a:t>
            </a:fld>
            <a:endParaRPr lang="en-US"/>
          </a:p>
        </p:txBody>
      </p:sp>
    </p:spTree>
    <p:extLst>
      <p:ext uri="{BB962C8B-B14F-4D97-AF65-F5344CB8AC3E}">
        <p14:creationId xmlns:p14="http://schemas.microsoft.com/office/powerpoint/2010/main" val="1862009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B02578-BBA2-4681-937B-D22B76DA95BE}" type="slidenum">
              <a:rPr lang="en-US" smtClean="0"/>
              <a:pPr/>
              <a:t>8</a:t>
            </a:fld>
            <a:endParaRPr lang="en-US"/>
          </a:p>
        </p:txBody>
      </p:sp>
    </p:spTree>
    <p:extLst>
      <p:ext uri="{BB962C8B-B14F-4D97-AF65-F5344CB8AC3E}">
        <p14:creationId xmlns:p14="http://schemas.microsoft.com/office/powerpoint/2010/main" val="2447585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Down Payment: Amount of the purchase price that the buyer pays and doesn’t finance. </a:t>
            </a:r>
            <a:endParaRPr lang="en-US" dirty="0"/>
          </a:p>
        </p:txBody>
      </p:sp>
      <p:sp>
        <p:nvSpPr>
          <p:cNvPr id="4" name="Slide Number Placeholder 3"/>
          <p:cNvSpPr>
            <a:spLocks noGrp="1"/>
          </p:cNvSpPr>
          <p:nvPr>
            <p:ph type="sldNum" sz="quarter" idx="10"/>
          </p:nvPr>
        </p:nvSpPr>
        <p:spPr/>
        <p:txBody>
          <a:bodyPr/>
          <a:lstStyle/>
          <a:p>
            <a:fld id="{CBB02578-BBA2-4681-937B-D22B76DA95BE}" type="slidenum">
              <a:rPr lang="en-US" smtClean="0"/>
              <a:pPr/>
              <a:t>9</a:t>
            </a:fld>
            <a:endParaRPr lang="en-US"/>
          </a:p>
        </p:txBody>
      </p:sp>
    </p:spTree>
    <p:extLst>
      <p:ext uri="{BB962C8B-B14F-4D97-AF65-F5344CB8AC3E}">
        <p14:creationId xmlns:p14="http://schemas.microsoft.com/office/powerpoint/2010/main" val="6854088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5572C4-2D35-4C77-BFBF-FFD52ED45A85}" type="datetimeFigureOut">
              <a:rPr lang="en-US" smtClean="0"/>
              <a:pPr/>
              <a:t>10/29/2014</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72200" y="6229721"/>
            <a:ext cx="2828285" cy="533742"/>
          </a:xfrm>
          <a:prstGeom prst="rect">
            <a:avLst/>
          </a:prstGeom>
        </p:spPr>
      </p:pic>
    </p:spTree>
    <p:extLst>
      <p:ext uri="{BB962C8B-B14F-4D97-AF65-F5344CB8AC3E}">
        <p14:creationId xmlns:p14="http://schemas.microsoft.com/office/powerpoint/2010/main" val="34892254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236084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1170465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764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147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p>
        </p:txBody>
      </p:sp>
      <p:sp>
        <p:nvSpPr>
          <p:cNvPr id="7" name="Rectangle 6"/>
          <p:cNvSpPr>
            <a:spLocks noGrp="1" noChangeArrowheads="1"/>
          </p:cNvSpPr>
          <p:nvPr>
            <p:ph type="ftr" sz="quarter" idx="11"/>
          </p:nvPr>
        </p:nvSpPr>
        <p:spPr>
          <a:ln/>
        </p:spPr>
        <p:txBody>
          <a:bodyPr/>
          <a:lstStyle>
            <a:lvl1pPr>
              <a:defRPr/>
            </a:lvl1pPr>
          </a:lstStyle>
          <a:p>
            <a:pPr>
              <a:defRPr/>
            </a:pPr>
            <a:endParaRPr lang="en-US"/>
          </a:p>
        </p:txBody>
      </p:sp>
      <p:sp>
        <p:nvSpPr>
          <p:cNvPr id="8" name="Rectangle 7"/>
          <p:cNvSpPr>
            <a:spLocks noGrp="1" noChangeArrowheads="1"/>
          </p:cNvSpPr>
          <p:nvPr>
            <p:ph type="sldNum" sz="quarter" idx="12"/>
          </p:nvPr>
        </p:nvSpPr>
        <p:spPr>
          <a:ln/>
        </p:spPr>
        <p:txBody>
          <a:bodyPr/>
          <a:lstStyle>
            <a:lvl1pPr>
              <a:defRPr/>
            </a:lvl1pPr>
          </a:lstStyle>
          <a:p>
            <a:pPr>
              <a:defRPr/>
            </a:pPr>
            <a:fld id="{03419F69-C4B8-45EC-8A6B-54BDB3B2F933}" type="slidenum">
              <a:rPr lang="en-US"/>
              <a:pPr>
                <a:defRPr/>
              </a:pPr>
              <a:t>‹#›</a:t>
            </a:fld>
            <a:endParaRPr lang="en-US"/>
          </a:p>
        </p:txBody>
      </p:sp>
    </p:spTree>
    <p:extLst>
      <p:ext uri="{BB962C8B-B14F-4D97-AF65-F5344CB8AC3E}">
        <p14:creationId xmlns:p14="http://schemas.microsoft.com/office/powerpoint/2010/main" val="1110170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820C0452-9F04-4C57-8D80-5B3621D12195}" type="slidenum">
              <a:rPr lang="en-US"/>
              <a:pPr>
                <a:defRPr/>
              </a:pPr>
              <a:t>‹#›</a:t>
            </a:fld>
            <a:endParaRPr lang="en-US"/>
          </a:p>
        </p:txBody>
      </p:sp>
    </p:spTree>
    <p:extLst>
      <p:ext uri="{BB962C8B-B14F-4D97-AF65-F5344CB8AC3E}">
        <p14:creationId xmlns:p14="http://schemas.microsoft.com/office/powerpoint/2010/main" val="2984193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5572C4-2D35-4C77-BFBF-FFD52ED45A85}" type="datetimeFigureOut">
              <a:rPr lang="en-US" smtClean="0"/>
              <a:pPr/>
              <a:t>10/29/2014</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72200" y="6229721"/>
            <a:ext cx="2828285" cy="533742"/>
          </a:xfrm>
          <a:prstGeom prst="rect">
            <a:avLst/>
          </a:prstGeom>
        </p:spPr>
      </p:pic>
    </p:spTree>
    <p:extLst>
      <p:ext uri="{BB962C8B-B14F-4D97-AF65-F5344CB8AC3E}">
        <p14:creationId xmlns:p14="http://schemas.microsoft.com/office/powerpoint/2010/main" val="3916173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4230123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335822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5572C4-2D35-4C77-BFBF-FFD52ED45A85}" type="datetimeFigureOut">
              <a:rPr lang="en-US" smtClean="0"/>
              <a:pPr/>
              <a:t>10/29/2014</a:t>
            </a:fld>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72200" y="6229721"/>
            <a:ext cx="2828285" cy="533742"/>
          </a:xfrm>
          <a:prstGeom prst="rect">
            <a:avLst/>
          </a:prstGeom>
        </p:spPr>
      </p:pic>
    </p:spTree>
    <p:extLst>
      <p:ext uri="{BB962C8B-B14F-4D97-AF65-F5344CB8AC3E}">
        <p14:creationId xmlns:p14="http://schemas.microsoft.com/office/powerpoint/2010/main" val="37246170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159204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2223972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1587139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5572C4-2D35-4C77-BFBF-FFD52ED45A85}" type="datetimeFigureOut">
              <a:rPr lang="en-US" smtClean="0"/>
              <a:pPr/>
              <a:t>10/29/2014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A9361-880A-47A5-A2F9-A2D3EA38751A}" type="slidenum">
              <a:rPr lang="en-US" smtClean="0"/>
              <a:pPr/>
              <a:t>‹#›</a:t>
            </a:fld>
            <a:endParaRPr lang="en-US"/>
          </a:p>
        </p:txBody>
      </p:sp>
    </p:spTree>
    <p:extLst>
      <p:ext uri="{BB962C8B-B14F-4D97-AF65-F5344CB8AC3E}">
        <p14:creationId xmlns:p14="http://schemas.microsoft.com/office/powerpoint/2010/main" val="207887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5572C4-2D35-4C77-BFBF-FFD52ED45A85}" type="datetimeFigureOut">
              <a:rPr lang="en-US" smtClean="0"/>
              <a:pPr/>
              <a:t>10/29/2014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6A9361-880A-47A5-A2F9-A2D3EA38751A}" type="slidenum">
              <a:rPr lang="en-US" smtClean="0"/>
              <a:pPr/>
              <a:t>‹#›</a:t>
            </a:fld>
            <a:endParaRPr lang="en-US"/>
          </a:p>
        </p:txBody>
      </p:sp>
    </p:spTree>
    <p:extLst>
      <p:ext uri="{BB962C8B-B14F-4D97-AF65-F5344CB8AC3E}">
        <p14:creationId xmlns:p14="http://schemas.microsoft.com/office/powerpoint/2010/main" val="249793688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406775"/>
            <a:ext cx="7772400" cy="1470025"/>
          </a:xfrm>
        </p:spPr>
        <p:txBody>
          <a:bodyPr>
            <a:normAutofit fontScale="90000"/>
          </a:bodyPr>
          <a:lstStyle/>
          <a:p>
            <a:r>
              <a:rPr lang="en-US" sz="7200" dirty="0" smtClean="0"/>
              <a:t>Financially Speaking..</a:t>
            </a:r>
            <a:endParaRPr lang="en-US" sz="7200" dirty="0"/>
          </a:p>
        </p:txBody>
      </p:sp>
      <p:sp>
        <p:nvSpPr>
          <p:cNvPr id="3" name="Subtitle 2"/>
          <p:cNvSpPr>
            <a:spLocks noGrp="1"/>
          </p:cNvSpPr>
          <p:nvPr>
            <p:ph type="subTitle" idx="1"/>
          </p:nvPr>
        </p:nvSpPr>
        <p:spPr>
          <a:xfrm>
            <a:off x="914400" y="4800600"/>
            <a:ext cx="7315200" cy="1752600"/>
          </a:xfrm>
        </p:spPr>
        <p:txBody>
          <a:bodyPr>
            <a:normAutofit/>
          </a:bodyPr>
          <a:lstStyle/>
          <a:p>
            <a:r>
              <a:rPr lang="en-US" dirty="0" smtClean="0"/>
              <a:t>A Student’s Guide to Understanding what Financial Institutions are Talking About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374124"/>
            <a:ext cx="4800600" cy="3200399"/>
          </a:xfrm>
          <a:prstGeom prst="rect">
            <a:avLst/>
          </a:prstGeom>
        </p:spPr>
      </p:pic>
    </p:spTree>
    <p:extLst>
      <p:ext uri="{BB962C8B-B14F-4D97-AF65-F5344CB8AC3E}">
        <p14:creationId xmlns:p14="http://schemas.microsoft.com/office/powerpoint/2010/main" val="3709191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 you have Job Stability?</a:t>
            </a:r>
            <a:endParaRPr lang="en-US" dirty="0"/>
          </a:p>
        </p:txBody>
      </p:sp>
      <p:sp>
        <p:nvSpPr>
          <p:cNvPr id="3" name="Content Placeholder 2"/>
          <p:cNvSpPr>
            <a:spLocks noGrp="1"/>
          </p:cNvSpPr>
          <p:nvPr>
            <p:ph idx="1"/>
          </p:nvPr>
        </p:nvSpPr>
        <p:spPr/>
        <p:txBody>
          <a:bodyPr/>
          <a:lstStyle/>
          <a:p>
            <a:r>
              <a:rPr lang="en-US" dirty="0" smtClean="0"/>
              <a:t>Job stability really means </a:t>
            </a:r>
            <a:r>
              <a:rPr lang="en-US" b="1" i="1" dirty="0" smtClean="0"/>
              <a:t>income</a:t>
            </a:r>
            <a:r>
              <a:rPr lang="en-US" dirty="0" smtClean="0"/>
              <a:t> stability.</a:t>
            </a:r>
          </a:p>
          <a:p>
            <a:r>
              <a:rPr lang="en-US" dirty="0" smtClean="0"/>
              <a:t>Longevity with your job shows a steady income that can support your living expenses. </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5200" y="3505200"/>
            <a:ext cx="2027039" cy="3048000"/>
          </a:xfrm>
          <a:prstGeom prst="rect">
            <a:avLst/>
          </a:prstGeom>
        </p:spPr>
      </p:pic>
    </p:spTree>
    <p:extLst>
      <p:ext uri="{BB962C8B-B14F-4D97-AF65-F5344CB8AC3E}">
        <p14:creationId xmlns:p14="http://schemas.microsoft.com/office/powerpoint/2010/main" val="4042046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93298" y="152400"/>
            <a:ext cx="7848600" cy="1295400"/>
          </a:xfrm>
        </p:spPr>
        <p:txBody>
          <a:bodyPr vert="horz" lIns="91440" tIns="45720" rIns="91440" bIns="45720" rtlCol="0" anchor="ctr">
            <a:noAutofit/>
          </a:bodyPr>
          <a:lstStyle/>
          <a:p>
            <a:r>
              <a:rPr lang="en-US" dirty="0"/>
              <a:t>Lending Terms</a:t>
            </a:r>
          </a:p>
        </p:txBody>
      </p:sp>
      <p:sp>
        <p:nvSpPr>
          <p:cNvPr id="9219" name="Rectangle 3"/>
          <p:cNvSpPr>
            <a:spLocks noGrp="1" noChangeArrowheads="1"/>
          </p:cNvSpPr>
          <p:nvPr>
            <p:ph type="body" sz="half" idx="1"/>
          </p:nvPr>
        </p:nvSpPr>
        <p:spPr>
          <a:xfrm>
            <a:off x="533400" y="1905000"/>
            <a:ext cx="4648200" cy="3886200"/>
          </a:xfrm>
        </p:spPr>
        <p:txBody>
          <a:bodyPr>
            <a:normAutofit/>
          </a:bodyPr>
          <a:lstStyle/>
          <a:p>
            <a:pPr eaLnBrk="1" hangingPunct="1"/>
            <a:r>
              <a:rPr lang="en-US" sz="3600" dirty="0" smtClean="0"/>
              <a:t>Equity</a:t>
            </a:r>
          </a:p>
          <a:p>
            <a:pPr eaLnBrk="1" hangingPunct="1"/>
            <a:endParaRPr lang="en-US" sz="2000" dirty="0" smtClean="0"/>
          </a:p>
          <a:p>
            <a:pPr eaLnBrk="1" hangingPunct="1"/>
            <a:r>
              <a:rPr lang="en-US" sz="3600" dirty="0" smtClean="0"/>
              <a:t>Closing</a:t>
            </a:r>
          </a:p>
          <a:p>
            <a:pPr marL="0" indent="0" eaLnBrk="1" hangingPunct="1">
              <a:buNone/>
            </a:pPr>
            <a:endParaRPr lang="en-US" sz="2000" dirty="0" smtClean="0"/>
          </a:p>
          <a:p>
            <a:pPr eaLnBrk="1" hangingPunct="1"/>
            <a:r>
              <a:rPr lang="en-US" sz="3600" dirty="0" smtClean="0"/>
              <a:t>Discount Points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9704" y="2133600"/>
            <a:ext cx="4270951" cy="2844384"/>
          </a:xfrm>
          <a:prstGeom prst="rect">
            <a:avLst/>
          </a:prstGeom>
        </p:spPr>
      </p:pic>
    </p:spTree>
    <p:extLst>
      <p:ext uri="{BB962C8B-B14F-4D97-AF65-F5344CB8AC3E}">
        <p14:creationId xmlns:p14="http://schemas.microsoft.com/office/powerpoint/2010/main" val="2002966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153400" cy="1371600"/>
          </a:xfrm>
        </p:spPr>
        <p:txBody>
          <a:bodyPr vert="horz" lIns="91440" tIns="45720" rIns="91440" bIns="45720" rtlCol="0" anchor="ctr">
            <a:noAutofit/>
          </a:bodyPr>
          <a:lstStyle/>
          <a:p>
            <a:r>
              <a:rPr lang="en-US" dirty="0"/>
              <a:t>Lending Terms</a:t>
            </a:r>
          </a:p>
        </p:txBody>
      </p:sp>
      <p:sp>
        <p:nvSpPr>
          <p:cNvPr id="10243" name="Rectangle 3"/>
          <p:cNvSpPr>
            <a:spLocks noGrp="1" noChangeArrowheads="1"/>
          </p:cNvSpPr>
          <p:nvPr>
            <p:ph type="body" sz="half" idx="1"/>
          </p:nvPr>
        </p:nvSpPr>
        <p:spPr>
          <a:xfrm>
            <a:off x="304800" y="1905000"/>
            <a:ext cx="7743825" cy="4075113"/>
          </a:xfrm>
        </p:spPr>
        <p:txBody>
          <a:bodyPr>
            <a:normAutofit/>
          </a:bodyPr>
          <a:lstStyle/>
          <a:p>
            <a:pPr eaLnBrk="1" hangingPunct="1"/>
            <a:r>
              <a:rPr lang="en-US" sz="3600" dirty="0" smtClean="0"/>
              <a:t>Earnest money</a:t>
            </a:r>
          </a:p>
          <a:p>
            <a:pPr eaLnBrk="1" hangingPunct="1"/>
            <a:r>
              <a:rPr lang="en-US" sz="3600" dirty="0" smtClean="0"/>
              <a:t>Interest Rate</a:t>
            </a:r>
          </a:p>
          <a:p>
            <a:pPr eaLnBrk="1" hangingPunct="1"/>
            <a:r>
              <a:rPr lang="en-US" sz="3600" dirty="0" smtClean="0"/>
              <a:t>APR</a:t>
            </a:r>
          </a:p>
          <a:p>
            <a:pPr eaLnBrk="1" hangingPunct="1"/>
            <a:r>
              <a:rPr lang="en-US" sz="3600" dirty="0" smtClean="0"/>
              <a:t>Escrow</a:t>
            </a:r>
          </a:p>
          <a:p>
            <a:pPr eaLnBrk="1" hangingPunct="1"/>
            <a:r>
              <a:rPr lang="en-US" sz="3600" dirty="0" smtClean="0"/>
              <a:t>Loan origination fee</a:t>
            </a:r>
          </a:p>
          <a:p>
            <a:pPr eaLnBrk="1" hangingPunct="1"/>
            <a:r>
              <a:rPr lang="en-US" sz="3600" dirty="0" smtClean="0"/>
              <a:t>Private mortgage insurance (PMI)</a:t>
            </a:r>
          </a:p>
        </p:txBody>
      </p:sp>
      <p:pic>
        <p:nvPicPr>
          <p:cNvPr id="10244" name="Picture 4" descr="j043950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410200" y="1828800"/>
            <a:ext cx="3351213" cy="2533650"/>
          </a:xfrm>
          <a:noFill/>
        </p:spPr>
      </p:pic>
    </p:spTree>
    <p:extLst>
      <p:ext uri="{BB962C8B-B14F-4D97-AF65-F5344CB8AC3E}">
        <p14:creationId xmlns:p14="http://schemas.microsoft.com/office/powerpoint/2010/main" val="1897832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0" y="228600"/>
            <a:ext cx="8001000" cy="1295400"/>
          </a:xfrm>
        </p:spPr>
        <p:txBody>
          <a:bodyPr vert="horz" lIns="91440" tIns="45720" rIns="91440" bIns="45720" rtlCol="0" anchor="ctr">
            <a:noAutofit/>
          </a:bodyPr>
          <a:lstStyle/>
          <a:p>
            <a:r>
              <a:rPr lang="en-US"/>
              <a:t>Mortgage Payments</a:t>
            </a:r>
          </a:p>
        </p:txBody>
      </p:sp>
      <p:sp>
        <p:nvSpPr>
          <p:cNvPr id="12291" name="Rectangle 3"/>
          <p:cNvSpPr>
            <a:spLocks noGrp="1" noChangeArrowheads="1"/>
          </p:cNvSpPr>
          <p:nvPr>
            <p:ph type="body" sz="half" idx="1"/>
          </p:nvPr>
        </p:nvSpPr>
        <p:spPr>
          <a:xfrm>
            <a:off x="457200" y="1981200"/>
            <a:ext cx="4419600" cy="3724275"/>
          </a:xfrm>
        </p:spPr>
        <p:txBody>
          <a:bodyPr/>
          <a:lstStyle/>
          <a:p>
            <a:pPr eaLnBrk="1" hangingPunct="1"/>
            <a:r>
              <a:rPr lang="en-US" sz="3600" smtClean="0"/>
              <a:t>Amount Borrowed </a:t>
            </a:r>
          </a:p>
          <a:p>
            <a:pPr eaLnBrk="1" hangingPunct="1"/>
            <a:endParaRPr lang="en-US" sz="2800" smtClean="0"/>
          </a:p>
          <a:p>
            <a:pPr eaLnBrk="1" hangingPunct="1"/>
            <a:r>
              <a:rPr lang="en-US" sz="3600" smtClean="0"/>
              <a:t>Interest Rate</a:t>
            </a:r>
          </a:p>
          <a:p>
            <a:pPr eaLnBrk="1" hangingPunct="1"/>
            <a:endParaRPr lang="en-US" sz="2800" smtClean="0"/>
          </a:p>
          <a:p>
            <a:pPr eaLnBrk="1" hangingPunct="1"/>
            <a:r>
              <a:rPr lang="en-US" sz="3600" smtClean="0"/>
              <a:t>Term</a:t>
            </a:r>
          </a:p>
        </p:txBody>
      </p:sp>
      <p:pic>
        <p:nvPicPr>
          <p:cNvPr id="12292" name="Picture 4" descr="Adult 9"/>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257800" y="2139950"/>
            <a:ext cx="3394075" cy="3081338"/>
          </a:xfrm>
          <a:noFill/>
        </p:spPr>
      </p:pic>
    </p:spTree>
    <p:extLst>
      <p:ext uri="{BB962C8B-B14F-4D97-AF65-F5344CB8AC3E}">
        <p14:creationId xmlns:p14="http://schemas.microsoft.com/office/powerpoint/2010/main" val="3276117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219200" y="0"/>
            <a:ext cx="7924800" cy="1143000"/>
          </a:xfrm>
        </p:spPr>
        <p:txBody>
          <a:bodyPr/>
          <a:lstStyle/>
          <a:p>
            <a:pPr algn="l" eaLnBrk="1" hangingPunct="1"/>
            <a:r>
              <a:rPr lang="en-US" sz="4800" smtClean="0"/>
              <a:t>Mortgage Payment Example</a:t>
            </a:r>
          </a:p>
        </p:txBody>
      </p:sp>
      <p:sp>
        <p:nvSpPr>
          <p:cNvPr id="13315" name="Rectangle 3"/>
          <p:cNvSpPr>
            <a:spLocks noGrp="1" noChangeArrowheads="1"/>
          </p:cNvSpPr>
          <p:nvPr>
            <p:ph idx="1"/>
          </p:nvPr>
        </p:nvSpPr>
        <p:spPr>
          <a:xfrm>
            <a:off x="457200" y="1676400"/>
            <a:ext cx="8686800" cy="4114800"/>
          </a:xfrm>
        </p:spPr>
        <p:txBody>
          <a:bodyPr>
            <a:normAutofit fontScale="92500" lnSpcReduction="10000"/>
          </a:bodyPr>
          <a:lstStyle/>
          <a:p>
            <a:pPr eaLnBrk="1" hangingPunct="1">
              <a:buFontTx/>
              <a:buNone/>
            </a:pPr>
            <a:r>
              <a:rPr lang="en-US" sz="3600" smtClean="0"/>
              <a:t>Amount Borrowed           	   $120,000 </a:t>
            </a:r>
          </a:p>
          <a:p>
            <a:pPr eaLnBrk="1" hangingPunct="1">
              <a:buFontTx/>
              <a:buNone/>
            </a:pPr>
            <a:endParaRPr lang="en-US" sz="2800" b="1" smtClean="0"/>
          </a:p>
          <a:p>
            <a:pPr eaLnBrk="1" hangingPunct="1">
              <a:buFontTx/>
              <a:buNone/>
            </a:pPr>
            <a:r>
              <a:rPr lang="en-US" sz="3600" smtClean="0"/>
              <a:t>Interest Rate 			             5%</a:t>
            </a:r>
          </a:p>
          <a:p>
            <a:pPr eaLnBrk="1" hangingPunct="1">
              <a:buFontTx/>
              <a:buNone/>
            </a:pPr>
            <a:r>
              <a:rPr lang="en-US" sz="2800" smtClean="0"/>
              <a:t> </a:t>
            </a:r>
            <a:endParaRPr lang="en-US" sz="1200" smtClean="0"/>
          </a:p>
          <a:p>
            <a:pPr eaLnBrk="1" hangingPunct="1">
              <a:buFontTx/>
              <a:buNone/>
            </a:pPr>
            <a:r>
              <a:rPr lang="en-US" sz="3600" smtClean="0"/>
              <a:t>Monthly Payment                         </a:t>
            </a:r>
            <a:r>
              <a:rPr lang="en-US" sz="3600" b="1" smtClean="0"/>
              <a:t>$645</a:t>
            </a:r>
          </a:p>
          <a:p>
            <a:pPr eaLnBrk="1" hangingPunct="1">
              <a:buFontTx/>
              <a:buNone/>
            </a:pPr>
            <a:endParaRPr lang="en-US" sz="2800" smtClean="0"/>
          </a:p>
          <a:p>
            <a:pPr eaLnBrk="1" hangingPunct="1">
              <a:buFontTx/>
              <a:buNone/>
            </a:pPr>
            <a:r>
              <a:rPr lang="en-US" sz="3600" smtClean="0"/>
              <a:t>Term					    30 years</a:t>
            </a:r>
            <a:r>
              <a:rPr lang="en-US" smtClean="0"/>
              <a:t> 							</a:t>
            </a:r>
          </a:p>
        </p:txBody>
      </p:sp>
    </p:spTree>
    <p:extLst>
      <p:ext uri="{BB962C8B-B14F-4D97-AF65-F5344CB8AC3E}">
        <p14:creationId xmlns:p14="http://schemas.microsoft.com/office/powerpoint/2010/main" val="18671630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295400" y="0"/>
            <a:ext cx="7848600" cy="1295400"/>
          </a:xfrm>
        </p:spPr>
        <p:txBody>
          <a:bodyPr/>
          <a:lstStyle/>
          <a:p>
            <a:pPr algn="l" eaLnBrk="1" hangingPunct="1"/>
            <a:r>
              <a:rPr lang="en-US" sz="5000" smtClean="0"/>
              <a:t>Financing Your Home</a:t>
            </a:r>
          </a:p>
        </p:txBody>
      </p:sp>
      <p:sp>
        <p:nvSpPr>
          <p:cNvPr id="25603" name="Rectangle 3"/>
          <p:cNvSpPr>
            <a:spLocks noGrp="1" noChangeArrowheads="1"/>
          </p:cNvSpPr>
          <p:nvPr>
            <p:ph idx="1"/>
          </p:nvPr>
        </p:nvSpPr>
        <p:spPr>
          <a:xfrm>
            <a:off x="609600" y="1905000"/>
            <a:ext cx="8153400" cy="3724275"/>
          </a:xfrm>
        </p:spPr>
        <p:txBody>
          <a:bodyPr/>
          <a:lstStyle/>
          <a:p>
            <a:pPr eaLnBrk="1" hangingPunct="1"/>
            <a:r>
              <a:rPr lang="en-US" smtClean="0"/>
              <a:t>Select your loan type, options include: </a:t>
            </a:r>
          </a:p>
          <a:p>
            <a:pPr lvl="1" eaLnBrk="1" hangingPunct="1"/>
            <a:r>
              <a:rPr lang="en-US" smtClean="0"/>
              <a:t>Fixed-Rate loan</a:t>
            </a:r>
          </a:p>
          <a:p>
            <a:pPr lvl="1" eaLnBrk="1" hangingPunct="1"/>
            <a:r>
              <a:rPr lang="en-US" smtClean="0"/>
              <a:t>Adjustable-Rate loan</a:t>
            </a:r>
          </a:p>
          <a:p>
            <a:pPr lvl="1" eaLnBrk="1" hangingPunct="1"/>
            <a:r>
              <a:rPr lang="en-US" smtClean="0"/>
              <a:t>The Department of Veterans Affairs loan (VA loan)</a:t>
            </a:r>
          </a:p>
          <a:p>
            <a:pPr lvl="1" eaLnBrk="1" hangingPunct="1"/>
            <a:r>
              <a:rPr lang="en-US" smtClean="0"/>
              <a:t>The Federal Housing Administration loan (FHA loan)</a:t>
            </a:r>
          </a:p>
        </p:txBody>
      </p:sp>
    </p:spTree>
    <p:extLst>
      <p:ext uri="{BB962C8B-B14F-4D97-AF65-F5344CB8AC3E}">
        <p14:creationId xmlns:p14="http://schemas.microsoft.com/office/powerpoint/2010/main" val="25751891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219200" y="0"/>
            <a:ext cx="7924800" cy="1295400"/>
          </a:xfrm>
        </p:spPr>
        <p:txBody>
          <a:bodyPr vert="horz" lIns="91440" tIns="45720" rIns="91440" bIns="45720" rtlCol="0" anchor="ctr">
            <a:noAutofit/>
          </a:bodyPr>
          <a:lstStyle/>
          <a:p>
            <a:r>
              <a:rPr lang="en-US"/>
              <a:t>Fixed Rate Loan</a:t>
            </a:r>
          </a:p>
        </p:txBody>
      </p:sp>
      <p:sp>
        <p:nvSpPr>
          <p:cNvPr id="26627" name="Rectangle 3"/>
          <p:cNvSpPr>
            <a:spLocks noGrp="1" noChangeArrowheads="1"/>
          </p:cNvSpPr>
          <p:nvPr>
            <p:ph idx="1"/>
          </p:nvPr>
        </p:nvSpPr>
        <p:spPr>
          <a:xfrm>
            <a:off x="609600" y="2133600"/>
            <a:ext cx="8001000" cy="3352800"/>
          </a:xfrm>
        </p:spPr>
        <p:txBody>
          <a:bodyPr/>
          <a:lstStyle/>
          <a:p>
            <a:pPr eaLnBrk="1" hangingPunct="1"/>
            <a:r>
              <a:rPr lang="en-US" sz="3400" dirty="0" smtClean="0"/>
              <a:t>Interest rate remains the same for a specific term</a:t>
            </a:r>
          </a:p>
          <a:p>
            <a:pPr eaLnBrk="1" hangingPunct="1"/>
            <a:endParaRPr lang="en-US" sz="2800" dirty="0" smtClean="0"/>
          </a:p>
          <a:p>
            <a:pPr eaLnBrk="1" hangingPunct="1"/>
            <a:r>
              <a:rPr lang="en-US" sz="3400" dirty="0" smtClean="0"/>
              <a:t>Standard 15 and 30 year terms, but different terms are available</a:t>
            </a:r>
          </a:p>
          <a:p>
            <a:pPr eaLnBrk="1" hangingPunct="1"/>
            <a:endParaRPr lang="en-US" sz="1000" dirty="0" smtClean="0"/>
          </a:p>
        </p:txBody>
      </p:sp>
    </p:spTree>
    <p:extLst>
      <p:ext uri="{BB962C8B-B14F-4D97-AF65-F5344CB8AC3E}">
        <p14:creationId xmlns:p14="http://schemas.microsoft.com/office/powerpoint/2010/main" val="21680231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219200" y="0"/>
            <a:ext cx="7924800" cy="1295400"/>
          </a:xfrm>
        </p:spPr>
        <p:txBody>
          <a:bodyPr vert="horz" lIns="91440" tIns="45720" rIns="91440" bIns="45720" rtlCol="0" anchor="ctr">
            <a:noAutofit/>
          </a:bodyPr>
          <a:lstStyle/>
          <a:p>
            <a:r>
              <a:rPr lang="en-US"/>
              <a:t>Adjustable Rate Loan</a:t>
            </a:r>
          </a:p>
        </p:txBody>
      </p:sp>
      <p:sp>
        <p:nvSpPr>
          <p:cNvPr id="27651" name="Rectangle 3"/>
          <p:cNvSpPr>
            <a:spLocks noGrp="1" noChangeArrowheads="1"/>
          </p:cNvSpPr>
          <p:nvPr>
            <p:ph idx="1"/>
          </p:nvPr>
        </p:nvSpPr>
        <p:spPr>
          <a:xfrm>
            <a:off x="762000" y="1981200"/>
            <a:ext cx="8001000" cy="3733800"/>
          </a:xfrm>
        </p:spPr>
        <p:txBody>
          <a:bodyPr/>
          <a:lstStyle/>
          <a:p>
            <a:pPr eaLnBrk="1" hangingPunct="1"/>
            <a:r>
              <a:rPr lang="en-US" sz="3400" dirty="0" smtClean="0"/>
              <a:t>Interest rate can change at a predetermined interval</a:t>
            </a:r>
          </a:p>
          <a:p>
            <a:pPr eaLnBrk="1" hangingPunct="1"/>
            <a:endParaRPr lang="en-US" sz="1000" dirty="0" smtClean="0"/>
          </a:p>
          <a:p>
            <a:pPr eaLnBrk="1" hangingPunct="1"/>
            <a:r>
              <a:rPr lang="en-US" sz="3400" dirty="0" smtClean="0"/>
              <a:t>Generally lower beginning rates</a:t>
            </a:r>
          </a:p>
          <a:p>
            <a:pPr eaLnBrk="1" hangingPunct="1"/>
            <a:endParaRPr lang="en-US" sz="1000" dirty="0" smtClean="0"/>
          </a:p>
          <a:p>
            <a:pPr eaLnBrk="1" hangingPunct="1"/>
            <a:r>
              <a:rPr lang="en-US" sz="3400" dirty="0" smtClean="0"/>
              <a:t>Payments may increase or decrease during the life of the loan</a:t>
            </a:r>
            <a:endParaRPr lang="en-US" sz="1000" dirty="0" smtClean="0"/>
          </a:p>
        </p:txBody>
      </p:sp>
    </p:spTree>
    <p:extLst>
      <p:ext uri="{BB962C8B-B14F-4D97-AF65-F5344CB8AC3E}">
        <p14:creationId xmlns:p14="http://schemas.microsoft.com/office/powerpoint/2010/main" val="1493558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US" dirty="0"/>
              <a:t>The Process</a:t>
            </a:r>
          </a:p>
        </p:txBody>
      </p:sp>
      <p:sp>
        <p:nvSpPr>
          <p:cNvPr id="3" name="Content Placeholder 2"/>
          <p:cNvSpPr>
            <a:spLocks noGrp="1"/>
          </p:cNvSpPr>
          <p:nvPr>
            <p:ph idx="1"/>
          </p:nvPr>
        </p:nvSpPr>
        <p:spPr/>
        <p:txBody>
          <a:bodyPr>
            <a:normAutofit lnSpcReduction="10000"/>
          </a:bodyPr>
          <a:lstStyle/>
          <a:p>
            <a:r>
              <a:rPr lang="en-US" sz="4400" dirty="0" smtClean="0"/>
              <a:t>Pre-Qualification vs. Pre-Approval</a:t>
            </a:r>
          </a:p>
          <a:p>
            <a:r>
              <a:rPr lang="en-US" sz="4400" dirty="0" smtClean="0"/>
              <a:t>Finding a Home (Sales Contract)</a:t>
            </a:r>
          </a:p>
          <a:p>
            <a:r>
              <a:rPr lang="en-US" sz="4400" dirty="0" smtClean="0"/>
              <a:t>Mortgage Application &amp; Disclosures </a:t>
            </a:r>
          </a:p>
          <a:p>
            <a:r>
              <a:rPr lang="en-US" sz="4400" dirty="0" smtClean="0"/>
              <a:t>Inspections</a:t>
            </a:r>
          </a:p>
          <a:p>
            <a:r>
              <a:rPr lang="en-US" sz="4400" dirty="0" smtClean="0"/>
              <a:t>Closing</a:t>
            </a:r>
            <a:endParaRPr lang="en-US" sz="4400" dirty="0"/>
          </a:p>
        </p:txBody>
      </p:sp>
    </p:spTree>
    <p:extLst>
      <p:ext uri="{BB962C8B-B14F-4D97-AF65-F5344CB8AC3E}">
        <p14:creationId xmlns:p14="http://schemas.microsoft.com/office/powerpoint/2010/main" val="1159655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US" dirty="0" smtClean="0"/>
              <a:t>Now What?</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pPr>
              <a:buNone/>
            </a:pPr>
            <a:endParaRPr lang="en-US" dirty="0"/>
          </a:p>
        </p:txBody>
      </p:sp>
      <p:sp>
        <p:nvSpPr>
          <p:cNvPr id="5" name="Content Placeholder 2"/>
          <p:cNvSpPr txBox="1">
            <a:spLocks/>
          </p:cNvSpPr>
          <p:nvPr/>
        </p:nvSpPr>
        <p:spPr>
          <a:xfrm>
            <a:off x="609600" y="1752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t>Establish a savings account. </a:t>
            </a:r>
          </a:p>
          <a:p>
            <a:r>
              <a:rPr lang="en-US" dirty="0" smtClean="0"/>
              <a:t>Know the difference between saving and investing. </a:t>
            </a:r>
          </a:p>
          <a:p>
            <a:r>
              <a:rPr lang="en-US" dirty="0" smtClean="0"/>
              <a:t>Work to understand credit cards </a:t>
            </a:r>
            <a:r>
              <a:rPr lang="en-US" b="1" dirty="0" smtClean="0"/>
              <a:t>before</a:t>
            </a:r>
            <a:r>
              <a:rPr lang="en-US" dirty="0" smtClean="0"/>
              <a:t> you sign up for one. </a:t>
            </a:r>
            <a:endParaRPr lang="en-US" dirty="0"/>
          </a:p>
        </p:txBody>
      </p:sp>
    </p:spTree>
    <p:extLst>
      <p:ext uri="{BB962C8B-B14F-4D97-AF65-F5344CB8AC3E}">
        <p14:creationId xmlns:p14="http://schemas.microsoft.com/office/powerpoint/2010/main" val="1490343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effectLst>
                  <a:outerShdw blurRad="38100" dist="38100" dir="2700000" algn="tl">
                    <a:srgbClr val="000000">
                      <a:alpha val="43137"/>
                    </a:srgbClr>
                  </a:outerShdw>
                </a:effectLst>
              </a:rPr>
              <a:t>Renting VS Buying a Home</a:t>
            </a:r>
          </a:p>
        </p:txBody>
      </p:sp>
      <p:sp>
        <p:nvSpPr>
          <p:cNvPr id="3" name="Subtitle 2"/>
          <p:cNvSpPr>
            <a:spLocks noGrp="1"/>
          </p:cNvSpPr>
          <p:nvPr>
            <p:ph type="subTitle" idx="1"/>
          </p:nvPr>
        </p:nvSpPr>
        <p:spPr/>
        <p:txBody>
          <a:bodyPr/>
          <a:lstStyle/>
          <a:p>
            <a:r>
              <a:rPr lang="en-US" dirty="0" smtClean="0"/>
              <a:t>What’s the difference?</a:t>
            </a:r>
            <a:endParaRPr lang="en-US" dirty="0"/>
          </a:p>
        </p:txBody>
      </p:sp>
    </p:spTree>
    <p:extLst>
      <p:ext uri="{BB962C8B-B14F-4D97-AF65-F5344CB8AC3E}">
        <p14:creationId xmlns:p14="http://schemas.microsoft.com/office/powerpoint/2010/main" val="2768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txBody>
          <a:bodyPr/>
          <a:lstStyle/>
          <a:p>
            <a:r>
              <a:rPr lang="en-US" b="1" dirty="0" smtClean="0">
                <a:effectLst>
                  <a:outerShdw blurRad="38100" dist="38100" dir="2700000" algn="tl">
                    <a:srgbClr val="000000">
                      <a:alpha val="43137"/>
                    </a:srgbClr>
                  </a:outerShdw>
                </a:effectLst>
              </a:rPr>
              <a:t>This has been a financial institution point of view..</a:t>
            </a:r>
            <a:endParaRPr lang="en-US"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295400" y="2438400"/>
            <a:ext cx="6400800" cy="1752600"/>
          </a:xfrm>
        </p:spPr>
        <p:txBody>
          <a:bodyPr/>
          <a:lstStyle/>
          <a:p>
            <a:r>
              <a:rPr lang="en-US" dirty="0" smtClean="0"/>
              <a:t>But don’t take our word for it!</a:t>
            </a:r>
          </a:p>
          <a:p>
            <a:r>
              <a:rPr lang="en-US" dirty="0" smtClean="0"/>
              <a:t>Contact your financial institution and find out for yourself!</a:t>
            </a:r>
            <a:endParaRPr lang="en-US" dirty="0"/>
          </a:p>
        </p:txBody>
      </p:sp>
    </p:spTree>
    <p:extLst>
      <p:ext uri="{BB962C8B-B14F-4D97-AF65-F5344CB8AC3E}">
        <p14:creationId xmlns:p14="http://schemas.microsoft.com/office/powerpoint/2010/main" val="239411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457200"/>
            <a:ext cx="8229600" cy="1470025"/>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effectLst>
                  <a:outerShdw blurRad="38100" dist="38100" dir="2700000" algn="tl">
                    <a:srgbClr val="000000">
                      <a:alpha val="43137"/>
                    </a:srgbClr>
                  </a:outerShdw>
                </a:effectLst>
              </a:rPr>
              <a:t>Stay in the driver seat of your finances and don’t let anyone else take the wheel!</a:t>
            </a:r>
            <a:endParaRPr lang="en-US"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4248" y="2338754"/>
            <a:ext cx="5175504" cy="3447288"/>
          </a:xfrm>
          <a:prstGeom prst="rect">
            <a:avLst/>
          </a:prstGeom>
        </p:spPr>
      </p:pic>
    </p:spTree>
    <p:extLst>
      <p:ext uri="{BB962C8B-B14F-4D97-AF65-F5344CB8AC3E}">
        <p14:creationId xmlns:p14="http://schemas.microsoft.com/office/powerpoint/2010/main" val="36956146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3131764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Renting VS Buying a Home</a:t>
            </a:r>
          </a:p>
        </p:txBody>
      </p:sp>
      <p:sp>
        <p:nvSpPr>
          <p:cNvPr id="3" name="Text Placeholder 2"/>
          <p:cNvSpPr>
            <a:spLocks noGrp="1"/>
          </p:cNvSpPr>
          <p:nvPr>
            <p:ph type="body" idx="1"/>
          </p:nvPr>
        </p:nvSpPr>
        <p:spPr/>
        <p:txBody>
          <a:bodyPr/>
          <a:lstStyle/>
          <a:p>
            <a:r>
              <a:rPr lang="en-US" dirty="0" smtClean="0"/>
              <a:t>Renting </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Advantages</a:t>
            </a:r>
          </a:p>
          <a:p>
            <a:pPr lvl="1"/>
            <a:r>
              <a:rPr lang="en-US" dirty="0" smtClean="0"/>
              <a:t>Low move-in costs</a:t>
            </a:r>
          </a:p>
          <a:p>
            <a:pPr lvl="1"/>
            <a:r>
              <a:rPr lang="en-US" dirty="0" smtClean="0"/>
              <a:t>Fixed monthly expenses</a:t>
            </a:r>
          </a:p>
          <a:p>
            <a:pPr lvl="1"/>
            <a:r>
              <a:rPr lang="en-US" dirty="0" smtClean="0"/>
              <a:t>Less maintenance work</a:t>
            </a:r>
          </a:p>
          <a:p>
            <a:pPr lvl="1"/>
            <a:r>
              <a:rPr lang="en-US" dirty="0" smtClean="0"/>
              <a:t>Fewer responsibilities </a:t>
            </a:r>
          </a:p>
          <a:p>
            <a:pPr lvl="1"/>
            <a:r>
              <a:rPr lang="en-US" dirty="0" smtClean="0"/>
              <a:t>Utilities usually included in rent payment </a:t>
            </a:r>
          </a:p>
          <a:p>
            <a:r>
              <a:rPr lang="en-US" dirty="0" smtClean="0"/>
              <a:t>Disadvantages</a:t>
            </a:r>
          </a:p>
          <a:p>
            <a:pPr lvl="1"/>
            <a:r>
              <a:rPr lang="en-US" dirty="0" smtClean="0"/>
              <a:t>No equity</a:t>
            </a:r>
          </a:p>
          <a:p>
            <a:pPr lvl="1"/>
            <a:r>
              <a:rPr lang="en-US" dirty="0" smtClean="0"/>
              <a:t>Subject to terms of lease</a:t>
            </a:r>
          </a:p>
          <a:p>
            <a:pPr lvl="1"/>
            <a:r>
              <a:rPr lang="en-US" dirty="0" smtClean="0"/>
              <a:t>Less privacy and closer neighbors </a:t>
            </a:r>
          </a:p>
          <a:p>
            <a:pPr lvl="1"/>
            <a:r>
              <a:rPr lang="en-US" dirty="0" smtClean="0"/>
              <a:t>Fewer opportunities to upgrade (paint, new carpet, etc.)</a:t>
            </a:r>
          </a:p>
          <a:p>
            <a:pPr lvl="1"/>
            <a:r>
              <a:rPr lang="en-US" dirty="0" smtClean="0"/>
              <a:t>No tax deduction </a:t>
            </a:r>
            <a:endParaRPr lang="en-US" dirty="0"/>
          </a:p>
        </p:txBody>
      </p:sp>
      <p:sp>
        <p:nvSpPr>
          <p:cNvPr id="5" name="Text Placeholder 4"/>
          <p:cNvSpPr>
            <a:spLocks noGrp="1"/>
          </p:cNvSpPr>
          <p:nvPr>
            <p:ph type="body" sz="quarter" idx="3"/>
          </p:nvPr>
        </p:nvSpPr>
        <p:spPr/>
        <p:txBody>
          <a:bodyPr/>
          <a:lstStyle/>
          <a:p>
            <a:r>
              <a:rPr lang="en-US" dirty="0" smtClean="0"/>
              <a:t>Buying</a:t>
            </a:r>
            <a:endParaRPr lang="en-US" dirty="0"/>
          </a:p>
        </p:txBody>
      </p:sp>
      <p:sp>
        <p:nvSpPr>
          <p:cNvPr id="6" name="Content Placeholder 5"/>
          <p:cNvSpPr>
            <a:spLocks noGrp="1"/>
          </p:cNvSpPr>
          <p:nvPr>
            <p:ph sz="quarter" idx="4"/>
          </p:nvPr>
        </p:nvSpPr>
        <p:spPr/>
        <p:txBody>
          <a:bodyPr>
            <a:normAutofit fontScale="85000" lnSpcReduction="20000"/>
          </a:bodyPr>
          <a:lstStyle/>
          <a:p>
            <a:r>
              <a:rPr lang="en-US" dirty="0" smtClean="0"/>
              <a:t>Advantages</a:t>
            </a:r>
          </a:p>
          <a:p>
            <a:pPr lvl="1"/>
            <a:r>
              <a:rPr lang="en-US" dirty="0" smtClean="0"/>
              <a:t>Build equity </a:t>
            </a:r>
          </a:p>
          <a:p>
            <a:pPr lvl="1"/>
            <a:r>
              <a:rPr lang="en-US" dirty="0" smtClean="0"/>
              <a:t>Pride of ownership</a:t>
            </a:r>
          </a:p>
          <a:p>
            <a:pPr lvl="1"/>
            <a:r>
              <a:rPr lang="en-US" dirty="0" smtClean="0"/>
              <a:t>Stable mortgage payments</a:t>
            </a:r>
          </a:p>
          <a:p>
            <a:pPr lvl="1"/>
            <a:r>
              <a:rPr lang="en-US" dirty="0" smtClean="0"/>
              <a:t>More room (potentially) and storage)</a:t>
            </a:r>
          </a:p>
          <a:p>
            <a:pPr lvl="1"/>
            <a:r>
              <a:rPr lang="en-US" dirty="0" smtClean="0"/>
              <a:t>“Good” credit potential</a:t>
            </a:r>
          </a:p>
          <a:p>
            <a:r>
              <a:rPr lang="en-US" dirty="0" smtClean="0"/>
              <a:t>Disadvantages</a:t>
            </a:r>
          </a:p>
          <a:p>
            <a:pPr lvl="1"/>
            <a:r>
              <a:rPr lang="en-US" dirty="0" smtClean="0"/>
              <a:t>Down payment, move-in costs and insurance costs</a:t>
            </a:r>
          </a:p>
          <a:p>
            <a:pPr lvl="1"/>
            <a:r>
              <a:rPr lang="en-US" dirty="0" smtClean="0"/>
              <a:t>Time, money and energy commitment </a:t>
            </a:r>
          </a:p>
          <a:p>
            <a:pPr lvl="1"/>
            <a:r>
              <a:rPr lang="en-US" dirty="0" smtClean="0"/>
              <a:t>Repair and maintenance costs</a:t>
            </a:r>
          </a:p>
          <a:p>
            <a:pPr lvl="1"/>
            <a:r>
              <a:rPr lang="en-US" dirty="0" smtClean="0"/>
              <a:t>Utilities not included in mortgage payment</a:t>
            </a:r>
            <a:endParaRPr lang="en-US" dirty="0"/>
          </a:p>
        </p:txBody>
      </p:sp>
    </p:spTree>
    <p:extLst>
      <p:ext uri="{BB962C8B-B14F-4D97-AF65-F5344CB8AC3E}">
        <p14:creationId xmlns:p14="http://schemas.microsoft.com/office/powerpoint/2010/main" val="3404914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Autofit/>
          </a:bodyPr>
          <a:lstStyle/>
          <a:p>
            <a:r>
              <a:rPr lang="en-US" dirty="0" smtClean="0"/>
              <a:t>What does a lender look for?</a:t>
            </a:r>
            <a:endParaRPr lang="en-US" dirty="0"/>
          </a:p>
        </p:txBody>
      </p:sp>
      <p:sp>
        <p:nvSpPr>
          <p:cNvPr id="5" name="Content Placeholder 4"/>
          <p:cNvSpPr>
            <a:spLocks noGrp="1"/>
          </p:cNvSpPr>
          <p:nvPr>
            <p:ph idx="1"/>
          </p:nvPr>
        </p:nvSpPr>
        <p:spPr>
          <a:xfrm>
            <a:off x="457200" y="2286000"/>
            <a:ext cx="5029200" cy="3840163"/>
          </a:xfrm>
        </p:spPr>
        <p:txBody>
          <a:bodyPr>
            <a:normAutofit/>
          </a:bodyPr>
          <a:lstStyle/>
          <a:p>
            <a:r>
              <a:rPr lang="en-US" sz="5000" dirty="0"/>
              <a:t>Ability to repay</a:t>
            </a:r>
          </a:p>
          <a:p>
            <a:r>
              <a:rPr lang="en-US" sz="5000" dirty="0"/>
              <a:t>Credit</a:t>
            </a:r>
          </a:p>
          <a:p>
            <a:r>
              <a:rPr lang="en-US" sz="5000" dirty="0" smtClean="0"/>
              <a:t>Down payment</a:t>
            </a:r>
          </a:p>
          <a:p>
            <a:r>
              <a:rPr lang="en-US" sz="5000" dirty="0" smtClean="0"/>
              <a:t>Job </a:t>
            </a:r>
            <a:r>
              <a:rPr lang="en-US" sz="5000" dirty="0"/>
              <a:t>Stability </a:t>
            </a:r>
          </a:p>
          <a:p>
            <a:endParaRPr lang="en-US" sz="5000" dirty="0" smtClean="0"/>
          </a:p>
          <a:p>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2667000"/>
            <a:ext cx="3472443" cy="2775241"/>
          </a:xfrm>
          <a:prstGeom prst="rect">
            <a:avLst/>
          </a:prstGeom>
        </p:spPr>
      </p:pic>
    </p:spTree>
    <p:extLst>
      <p:ext uri="{BB962C8B-B14F-4D97-AF65-F5344CB8AC3E}">
        <p14:creationId xmlns:p14="http://schemas.microsoft.com/office/powerpoint/2010/main" val="36112133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026"/>
          <p:cNvSpPr>
            <a:spLocks noChangeArrowheads="1"/>
          </p:cNvSpPr>
          <p:nvPr/>
        </p:nvSpPr>
        <p:spPr bwMode="auto">
          <a:xfrm>
            <a:off x="304800" y="76200"/>
            <a:ext cx="861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indent="-457200" fontAlgn="auto">
              <a:spcAft>
                <a:spcPts val="0"/>
              </a:spcAft>
              <a:defRPr/>
            </a:pPr>
            <a:r>
              <a:rPr lang="en-US" sz="4000" dirty="0" smtClean="0">
                <a:latin typeface="+mj-lt"/>
                <a:ea typeface="+mj-ea"/>
                <a:cs typeface="+mj-cs"/>
              </a:rPr>
              <a:t>Can you Repay the Loan?</a:t>
            </a:r>
            <a:endParaRPr lang="en-US" sz="4000" dirty="0">
              <a:latin typeface="+mj-lt"/>
              <a:ea typeface="+mj-ea"/>
              <a:cs typeface="+mj-cs"/>
            </a:endParaRPr>
          </a:p>
        </p:txBody>
      </p:sp>
      <p:sp>
        <p:nvSpPr>
          <p:cNvPr id="4" name="Content Placeholder 4"/>
          <p:cNvSpPr txBox="1">
            <a:spLocks/>
          </p:cNvSpPr>
          <p:nvPr/>
        </p:nvSpPr>
        <p:spPr>
          <a:xfrm>
            <a:off x="447822" y="1447800"/>
            <a:ext cx="8543778" cy="38401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t>Lenders and landlords want you to be able to afford a payment. </a:t>
            </a:r>
          </a:p>
          <a:p>
            <a:r>
              <a:rPr lang="en-US" dirty="0" smtClean="0"/>
              <a:t>In order to allot for a large payment such as housing, you have to know how to budget. </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3991551"/>
            <a:ext cx="3886200" cy="2592824"/>
          </a:xfrm>
          <a:prstGeom prst="rect">
            <a:avLst/>
          </a:prstGeom>
        </p:spPr>
      </p:pic>
    </p:spTree>
    <p:extLst>
      <p:ext uri="{BB962C8B-B14F-4D97-AF65-F5344CB8AC3E}">
        <p14:creationId xmlns:p14="http://schemas.microsoft.com/office/powerpoint/2010/main" val="123637660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533400" y="152400"/>
            <a:ext cx="8001000" cy="911225"/>
          </a:xfrm>
        </p:spPr>
        <p:txBody>
          <a:bodyPr/>
          <a:lstStyle/>
          <a:p>
            <a:pPr eaLnBrk="1" fontAlgn="auto" hangingPunct="1">
              <a:spcAft>
                <a:spcPts val="0"/>
              </a:spcAft>
              <a:defRPr/>
            </a:pPr>
            <a:r>
              <a:rPr lang="en-US" sz="4000" dirty="0" smtClean="0"/>
              <a:t>Example budget</a:t>
            </a:r>
            <a:endParaRPr lang="en-US" sz="4000" dirty="0"/>
          </a:p>
        </p:txBody>
      </p:sp>
      <p:graphicFrame>
        <p:nvGraphicFramePr>
          <p:cNvPr id="4" name="Table 3"/>
          <p:cNvGraphicFramePr>
            <a:graphicFrameLocks noGrp="1"/>
          </p:cNvGraphicFramePr>
          <p:nvPr>
            <p:extLst>
              <p:ext uri="{D42A27DB-BD31-4B8C-83A1-F6EECF244321}">
                <p14:modId xmlns:p14="http://schemas.microsoft.com/office/powerpoint/2010/main" val="1657784529"/>
              </p:ext>
            </p:extLst>
          </p:nvPr>
        </p:nvGraphicFramePr>
        <p:xfrm>
          <a:off x="1371600" y="1447800"/>
          <a:ext cx="6442076" cy="4762503"/>
        </p:xfrm>
        <a:graphic>
          <a:graphicData uri="http://schemas.openxmlformats.org/drawingml/2006/table">
            <a:tbl>
              <a:tblPr firstRow="1" bandRow="1">
                <a:tableStyleId>{21E4AEA4-8DFA-4A89-87EB-49C32662AFE0}</a:tableStyleId>
              </a:tblPr>
              <a:tblGrid>
                <a:gridCol w="3221038"/>
                <a:gridCol w="3221038"/>
              </a:tblGrid>
              <a:tr h="457127">
                <a:tc>
                  <a:txBody>
                    <a:bodyPr/>
                    <a:lstStyle/>
                    <a:p>
                      <a:r>
                        <a:rPr lang="en-US" sz="1600" dirty="0" smtClean="0">
                          <a:solidFill>
                            <a:schemeClr val="bg1"/>
                          </a:solidFill>
                        </a:rPr>
                        <a:t>Net Income</a:t>
                      </a:r>
                      <a:endParaRPr lang="en-US" sz="1600" dirty="0">
                        <a:solidFill>
                          <a:schemeClr val="bg1"/>
                        </a:solidFill>
                      </a:endParaRPr>
                    </a:p>
                  </a:txBody>
                  <a:tcPr marL="84950" marR="84950" marT="42474" marB="42474"/>
                </a:tc>
                <a:tc>
                  <a:txBody>
                    <a:bodyPr/>
                    <a:lstStyle/>
                    <a:p>
                      <a:endParaRPr lang="en-US" sz="1600" dirty="0">
                        <a:solidFill>
                          <a:sysClr val="windowText" lastClr="000000"/>
                        </a:solidFill>
                      </a:endParaRPr>
                    </a:p>
                  </a:txBody>
                  <a:tcPr marL="84950" marR="84950" marT="42474" marB="42474"/>
                </a:tc>
              </a:tr>
              <a:tr h="339792">
                <a:tc>
                  <a:txBody>
                    <a:bodyPr/>
                    <a:lstStyle/>
                    <a:p>
                      <a:r>
                        <a:rPr lang="en-US" sz="1600" dirty="0" smtClean="0"/>
                        <a:t>Paycheck/Allowance</a:t>
                      </a:r>
                      <a:endParaRPr lang="en-US" sz="1600" dirty="0">
                        <a:solidFill>
                          <a:sysClr val="windowText" lastClr="000000"/>
                        </a:solidFill>
                      </a:endParaRPr>
                    </a:p>
                  </a:txBody>
                  <a:tcPr marL="84950" marR="84950" marT="42474" marB="42474"/>
                </a:tc>
                <a:tc>
                  <a:txBody>
                    <a:bodyPr/>
                    <a:lstStyle/>
                    <a:p>
                      <a:pPr algn="ctr"/>
                      <a:r>
                        <a:rPr lang="en-US" sz="1600" dirty="0" smtClean="0"/>
                        <a:t>$600.00</a:t>
                      </a:r>
                      <a:endParaRPr lang="en-US" sz="1600" dirty="0">
                        <a:solidFill>
                          <a:sysClr val="windowText" lastClr="000000"/>
                        </a:solidFill>
                      </a:endParaRPr>
                    </a:p>
                  </a:txBody>
                  <a:tcPr marL="84950" marR="84950" marT="42474" marB="42474"/>
                </a:tc>
              </a:tr>
              <a:tr h="339792">
                <a:tc>
                  <a:txBody>
                    <a:bodyPr/>
                    <a:lstStyle/>
                    <a:p>
                      <a:r>
                        <a:rPr lang="en-US" sz="1600" dirty="0" smtClean="0"/>
                        <a:t>Total Income</a:t>
                      </a:r>
                      <a:endParaRPr lang="en-US" sz="1600" b="1" dirty="0">
                        <a:solidFill>
                          <a:sysClr val="windowText" lastClr="000000"/>
                        </a:solidFill>
                      </a:endParaRPr>
                    </a:p>
                  </a:txBody>
                  <a:tcPr marL="84950" marR="84950" marT="42474" marB="42474"/>
                </a:tc>
                <a:tc>
                  <a:txBody>
                    <a:bodyPr/>
                    <a:lstStyle/>
                    <a:p>
                      <a:pPr algn="ctr"/>
                      <a:r>
                        <a:rPr lang="en-US" sz="1600" dirty="0" smtClean="0"/>
                        <a:t>$600.00</a:t>
                      </a:r>
                      <a:endParaRPr lang="en-US" sz="1600" b="1" dirty="0">
                        <a:solidFill>
                          <a:sysClr val="windowText" lastClr="000000"/>
                        </a:solidFill>
                      </a:endParaRPr>
                    </a:p>
                  </a:txBody>
                  <a:tcPr marL="84950" marR="84950" marT="42474" marB="42474"/>
                </a:tc>
              </a:tr>
              <a:tr h="339792">
                <a:tc>
                  <a:txBody>
                    <a:bodyPr/>
                    <a:lstStyle/>
                    <a:p>
                      <a:r>
                        <a:rPr lang="en-US" sz="1600" b="1" dirty="0" smtClean="0"/>
                        <a:t>Fixed</a:t>
                      </a:r>
                      <a:r>
                        <a:rPr lang="en-US" sz="1600" b="1" baseline="0" dirty="0" smtClean="0"/>
                        <a:t> Expenses</a:t>
                      </a:r>
                      <a:endParaRPr lang="en-US" sz="1600" b="1" dirty="0">
                        <a:solidFill>
                          <a:sysClr val="windowText" lastClr="000000"/>
                        </a:solidFill>
                      </a:endParaRPr>
                    </a:p>
                  </a:txBody>
                  <a:tcPr marL="84950" marR="84950" marT="42474" marB="42474"/>
                </a:tc>
                <a:tc>
                  <a:txBody>
                    <a:bodyPr/>
                    <a:lstStyle/>
                    <a:p>
                      <a:pPr algn="ctr"/>
                      <a:endParaRPr lang="en-US" sz="1600" dirty="0">
                        <a:solidFill>
                          <a:sysClr val="windowText" lastClr="000000"/>
                        </a:solidFill>
                      </a:endParaRPr>
                    </a:p>
                  </a:txBody>
                  <a:tcPr marL="84950" marR="84950" marT="42474" marB="42474"/>
                </a:tc>
              </a:tr>
              <a:tr h="339792">
                <a:tc>
                  <a:txBody>
                    <a:bodyPr/>
                    <a:lstStyle/>
                    <a:p>
                      <a:r>
                        <a:rPr lang="en-US" sz="1600" dirty="0" smtClean="0"/>
                        <a:t>Savings Account</a:t>
                      </a:r>
                      <a:endParaRPr lang="en-US" sz="1600" dirty="0">
                        <a:solidFill>
                          <a:sysClr val="windowText" lastClr="000000"/>
                        </a:solidFill>
                      </a:endParaRPr>
                    </a:p>
                  </a:txBody>
                  <a:tcPr marL="84950" marR="84950" marT="42474" marB="42474"/>
                </a:tc>
                <a:tc>
                  <a:txBody>
                    <a:bodyPr/>
                    <a:lstStyle/>
                    <a:p>
                      <a:pPr algn="ctr"/>
                      <a:r>
                        <a:rPr lang="en-US" sz="1600" dirty="0" smtClean="0"/>
                        <a:t>$115.00</a:t>
                      </a:r>
                      <a:endParaRPr lang="en-US" sz="1600" dirty="0">
                        <a:solidFill>
                          <a:sysClr val="windowText" lastClr="000000"/>
                        </a:solidFill>
                      </a:endParaRPr>
                    </a:p>
                  </a:txBody>
                  <a:tcPr marL="84950" marR="84950" marT="42474" marB="42474"/>
                </a:tc>
              </a:tr>
              <a:tr h="339792">
                <a:tc>
                  <a:txBody>
                    <a:bodyPr/>
                    <a:lstStyle/>
                    <a:p>
                      <a:r>
                        <a:rPr lang="en-US" sz="1600" dirty="0" smtClean="0"/>
                        <a:t>Auto Loan</a:t>
                      </a:r>
                      <a:endParaRPr lang="en-US" sz="1600" dirty="0">
                        <a:solidFill>
                          <a:sysClr val="windowText" lastClr="000000"/>
                        </a:solidFill>
                      </a:endParaRPr>
                    </a:p>
                  </a:txBody>
                  <a:tcPr marL="84950" marR="84950" marT="42474" marB="42474"/>
                </a:tc>
                <a:tc>
                  <a:txBody>
                    <a:bodyPr/>
                    <a:lstStyle/>
                    <a:p>
                      <a:pPr algn="ctr"/>
                      <a:r>
                        <a:rPr lang="en-US" sz="1600" dirty="0" smtClean="0"/>
                        <a:t>$150.00</a:t>
                      </a:r>
                      <a:endParaRPr lang="en-US" sz="1600" dirty="0">
                        <a:solidFill>
                          <a:sysClr val="windowText" lastClr="000000"/>
                        </a:solidFill>
                      </a:endParaRPr>
                    </a:p>
                  </a:txBody>
                  <a:tcPr marL="84950" marR="84950" marT="42474" marB="42474"/>
                </a:tc>
              </a:tr>
              <a:tr h="334828">
                <a:tc>
                  <a:txBody>
                    <a:bodyPr/>
                    <a:lstStyle/>
                    <a:p>
                      <a:r>
                        <a:rPr lang="en-US" sz="1600" dirty="0" smtClean="0"/>
                        <a:t>School Expenses</a:t>
                      </a:r>
                      <a:endParaRPr lang="en-US" sz="1600" dirty="0">
                        <a:solidFill>
                          <a:sysClr val="windowText" lastClr="000000"/>
                        </a:solidFill>
                      </a:endParaRPr>
                    </a:p>
                  </a:txBody>
                  <a:tcPr marL="84950" marR="84950" marT="42474" marB="42474"/>
                </a:tc>
                <a:tc>
                  <a:txBody>
                    <a:bodyPr/>
                    <a:lstStyle/>
                    <a:p>
                      <a:pPr algn="ctr"/>
                      <a:r>
                        <a:rPr lang="en-US" sz="1600" dirty="0" smtClean="0"/>
                        <a:t>$50.00</a:t>
                      </a:r>
                      <a:endParaRPr lang="en-US" sz="1600" dirty="0">
                        <a:solidFill>
                          <a:sysClr val="windowText" lastClr="000000"/>
                        </a:solidFill>
                      </a:endParaRPr>
                    </a:p>
                  </a:txBody>
                  <a:tcPr marL="84950" marR="84950" marT="42474" marB="42474"/>
                </a:tc>
              </a:tr>
              <a:tr h="339792">
                <a:tc>
                  <a:txBody>
                    <a:bodyPr/>
                    <a:lstStyle/>
                    <a:p>
                      <a:r>
                        <a:rPr lang="en-US" sz="1600" b="1" dirty="0" smtClean="0"/>
                        <a:t>Variable Expenses</a:t>
                      </a:r>
                      <a:endParaRPr lang="en-US" sz="1600" b="1" dirty="0" smtClean="0">
                        <a:solidFill>
                          <a:sysClr val="windowText" lastClr="000000"/>
                        </a:solidFill>
                      </a:endParaRPr>
                    </a:p>
                  </a:txBody>
                  <a:tcPr marL="84950" marR="84950" marT="42474" marB="42474"/>
                </a:tc>
                <a:tc>
                  <a:txBody>
                    <a:bodyPr/>
                    <a:lstStyle/>
                    <a:p>
                      <a:pPr algn="ctr"/>
                      <a:endParaRPr lang="en-US" sz="1600" dirty="0">
                        <a:solidFill>
                          <a:sysClr val="windowText" lastClr="000000"/>
                        </a:solidFill>
                      </a:endParaRPr>
                    </a:p>
                  </a:txBody>
                  <a:tcPr marL="84950" marR="84950" marT="42474" marB="42474"/>
                </a:tc>
              </a:tr>
              <a:tr h="339792">
                <a:tc>
                  <a:txBody>
                    <a:bodyPr/>
                    <a:lstStyle/>
                    <a:p>
                      <a:r>
                        <a:rPr lang="en-US" sz="1600" baseline="0" dirty="0" smtClean="0"/>
                        <a:t>Cell Phone</a:t>
                      </a:r>
                      <a:endParaRPr lang="en-US" sz="1600" dirty="0" smtClean="0">
                        <a:solidFill>
                          <a:sysClr val="windowText" lastClr="000000"/>
                        </a:solidFill>
                      </a:endParaRPr>
                    </a:p>
                  </a:txBody>
                  <a:tcPr marL="84950" marR="84950" marT="42474" marB="42474"/>
                </a:tc>
                <a:tc>
                  <a:txBody>
                    <a:bodyPr/>
                    <a:lstStyle/>
                    <a:p>
                      <a:pPr algn="ctr"/>
                      <a:r>
                        <a:rPr lang="en-US" sz="1600" dirty="0" smtClean="0"/>
                        <a:t>$60.00</a:t>
                      </a:r>
                      <a:endParaRPr lang="en-US" sz="1600" dirty="0">
                        <a:solidFill>
                          <a:sysClr val="windowText" lastClr="000000"/>
                        </a:solidFill>
                      </a:endParaRPr>
                    </a:p>
                  </a:txBody>
                  <a:tcPr marL="84950" marR="84950" marT="42474" marB="42474"/>
                </a:tc>
              </a:tr>
              <a:tr h="572628">
                <a:tc>
                  <a:txBody>
                    <a:bodyPr/>
                    <a:lstStyle/>
                    <a:p>
                      <a:r>
                        <a:rPr lang="en-US" sz="1600" b="0" dirty="0" smtClean="0">
                          <a:solidFill>
                            <a:sysClr val="windowText" lastClr="000000"/>
                          </a:solidFill>
                        </a:rPr>
                        <a:t>Miscellaneous (gas, food, movies, </a:t>
                      </a:r>
                      <a:r>
                        <a:rPr lang="en-US" sz="1600" b="0" baseline="0" dirty="0" smtClean="0">
                          <a:solidFill>
                            <a:sysClr val="windowText" lastClr="000000"/>
                          </a:solidFill>
                        </a:rPr>
                        <a:t> activities,  other expenses)</a:t>
                      </a:r>
                      <a:endParaRPr lang="en-US" sz="1600" b="0" dirty="0">
                        <a:solidFill>
                          <a:sysClr val="windowText" lastClr="000000"/>
                        </a:solidFill>
                      </a:endParaRPr>
                    </a:p>
                  </a:txBody>
                  <a:tcPr marL="84950" marR="84950" marT="42474" marB="42474"/>
                </a:tc>
                <a:tc>
                  <a:txBody>
                    <a:bodyPr/>
                    <a:lstStyle/>
                    <a:p>
                      <a:pPr algn="ctr"/>
                      <a:r>
                        <a:rPr lang="en-US" sz="1600" b="0" dirty="0" smtClean="0">
                          <a:solidFill>
                            <a:sysClr val="windowText" lastClr="000000"/>
                          </a:solidFill>
                        </a:rPr>
                        <a:t>$150.00</a:t>
                      </a:r>
                      <a:endParaRPr lang="en-US" sz="1600" b="0" dirty="0">
                        <a:solidFill>
                          <a:sysClr val="windowText" lastClr="000000"/>
                        </a:solidFill>
                      </a:endParaRPr>
                    </a:p>
                  </a:txBody>
                  <a:tcPr marL="84950" marR="84950" marT="42474" marB="42474"/>
                </a:tc>
              </a:tr>
              <a:tr h="339792">
                <a:tc>
                  <a:txBody>
                    <a:bodyPr/>
                    <a:lstStyle/>
                    <a:p>
                      <a:r>
                        <a:rPr lang="en-US" sz="1600" b="1" dirty="0" smtClean="0"/>
                        <a:t>Periodic Expenses</a:t>
                      </a:r>
                      <a:endParaRPr lang="en-US" sz="1600" b="1" dirty="0">
                        <a:solidFill>
                          <a:sysClr val="windowText" lastClr="000000"/>
                        </a:solidFill>
                      </a:endParaRPr>
                    </a:p>
                  </a:txBody>
                  <a:tcPr marL="84950" marR="84950" marT="42474" marB="42474"/>
                </a:tc>
                <a:tc>
                  <a:txBody>
                    <a:bodyPr/>
                    <a:lstStyle/>
                    <a:p>
                      <a:pPr algn="ctr"/>
                      <a:endParaRPr lang="en-US" sz="1600" b="1" dirty="0">
                        <a:solidFill>
                          <a:sysClr val="windowText" lastClr="000000"/>
                        </a:solidFill>
                      </a:endParaRPr>
                    </a:p>
                  </a:txBody>
                  <a:tcPr marL="84950" marR="84950" marT="42474" marB="42474"/>
                </a:tc>
              </a:tr>
              <a:tr h="339792">
                <a:tc>
                  <a:txBody>
                    <a:bodyPr/>
                    <a:lstStyle/>
                    <a:p>
                      <a:r>
                        <a:rPr lang="en-US" sz="1600" dirty="0" smtClean="0"/>
                        <a:t>Car Insurance</a:t>
                      </a:r>
                      <a:endParaRPr lang="en-US" sz="1600" dirty="0">
                        <a:solidFill>
                          <a:sysClr val="windowText" lastClr="000000"/>
                        </a:solidFill>
                      </a:endParaRPr>
                    </a:p>
                  </a:txBody>
                  <a:tcPr marL="84950" marR="84950" marT="42474" marB="42474"/>
                </a:tc>
                <a:tc>
                  <a:txBody>
                    <a:bodyPr/>
                    <a:lstStyle/>
                    <a:p>
                      <a:pPr algn="ctr"/>
                      <a:r>
                        <a:rPr lang="en-US" sz="1600" dirty="0" smtClean="0"/>
                        <a:t>75.00</a:t>
                      </a:r>
                      <a:endParaRPr lang="en-US" sz="1600" dirty="0" smtClean="0">
                        <a:solidFill>
                          <a:sysClr val="windowText" lastClr="000000"/>
                        </a:solidFill>
                      </a:endParaRPr>
                    </a:p>
                  </a:txBody>
                  <a:tcPr marL="84950" marR="84950" marT="42474" marB="42474"/>
                </a:tc>
              </a:tr>
              <a:tr h="339792">
                <a:tc>
                  <a:txBody>
                    <a:bodyPr/>
                    <a:lstStyle/>
                    <a:p>
                      <a:r>
                        <a:rPr lang="en-US" sz="1600" b="1" dirty="0" smtClean="0"/>
                        <a:t>Total Expenses</a:t>
                      </a:r>
                      <a:endParaRPr lang="en-US" sz="1600" b="1" dirty="0">
                        <a:solidFill>
                          <a:sysClr val="windowText" lastClr="000000"/>
                        </a:solidFill>
                      </a:endParaRPr>
                    </a:p>
                  </a:txBody>
                  <a:tcPr marL="84950" marR="84950" marT="42474" marB="42474"/>
                </a:tc>
                <a:tc>
                  <a:txBody>
                    <a:bodyPr/>
                    <a:lstStyle/>
                    <a:p>
                      <a:pPr algn="ctr"/>
                      <a:r>
                        <a:rPr lang="en-US" sz="1600" dirty="0" smtClean="0"/>
                        <a:t>$600.00</a:t>
                      </a:r>
                      <a:endParaRPr lang="en-US" sz="1600" b="1" dirty="0" smtClean="0">
                        <a:solidFill>
                          <a:sysClr val="windowText" lastClr="000000"/>
                        </a:solidFill>
                      </a:endParaRPr>
                    </a:p>
                  </a:txBody>
                  <a:tcPr marL="84950" marR="84950" marT="42474" marB="42474"/>
                </a:tc>
              </a:tr>
            </a:tbl>
          </a:graphicData>
        </a:graphic>
      </p:graphicFrame>
    </p:spTree>
    <p:extLst>
      <p:ext uri="{BB962C8B-B14F-4D97-AF65-F5344CB8AC3E}">
        <p14:creationId xmlns:p14="http://schemas.microsoft.com/office/powerpoint/2010/main" val="22928867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makes up a credit score?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113831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05140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www.annualcreditreport.com</a:t>
            </a:r>
            <a:endParaRPr lang="en-US" dirty="0"/>
          </a:p>
        </p:txBody>
      </p:sp>
      <p:sp>
        <p:nvSpPr>
          <p:cNvPr id="3" name="Content Placeholder 2"/>
          <p:cNvSpPr>
            <a:spLocks noGrp="1"/>
          </p:cNvSpPr>
          <p:nvPr>
            <p:ph idx="1"/>
          </p:nvPr>
        </p:nvSpPr>
        <p:spPr/>
        <p:txBody>
          <a:bodyPr/>
          <a:lstStyle/>
          <a:p>
            <a:r>
              <a:rPr lang="en-US" dirty="0" smtClean="0"/>
              <a:t>Be your own credit manager</a:t>
            </a:r>
          </a:p>
          <a:p>
            <a:endParaRPr lang="en-US" dirty="0" smtClean="0"/>
          </a:p>
          <a:p>
            <a:r>
              <a:rPr lang="en-US" dirty="0" smtClean="0"/>
              <a:t>A consumer can get a free credit report from each of the 3 credit bureaus (Equifax, Experian, and </a:t>
            </a:r>
            <a:r>
              <a:rPr lang="en-US" dirty="0" err="1" smtClean="0"/>
              <a:t>Transunion</a:t>
            </a:r>
            <a:r>
              <a:rPr lang="en-US" dirty="0" smtClean="0"/>
              <a:t>) once a year</a:t>
            </a:r>
          </a:p>
          <a:p>
            <a:endParaRPr lang="en-US" dirty="0" smtClean="0"/>
          </a:p>
          <a:p>
            <a:r>
              <a:rPr lang="en-US" dirty="0" smtClean="0"/>
              <a:t>Allows a pro-active approach to monitoring, credit repair, and fraud prevention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 Payment</a:t>
            </a:r>
            <a:endParaRPr lang="en-US" dirty="0"/>
          </a:p>
        </p:txBody>
      </p:sp>
      <p:sp>
        <p:nvSpPr>
          <p:cNvPr id="3" name="Content Placeholder 2"/>
          <p:cNvSpPr>
            <a:spLocks noGrp="1"/>
          </p:cNvSpPr>
          <p:nvPr>
            <p:ph idx="1"/>
          </p:nvPr>
        </p:nvSpPr>
        <p:spPr/>
        <p:txBody>
          <a:bodyPr/>
          <a:lstStyle/>
          <a:p>
            <a:r>
              <a:rPr lang="en-US" dirty="0" smtClean="0"/>
              <a:t>Shows lender your investment in your home</a:t>
            </a:r>
          </a:p>
          <a:p>
            <a:r>
              <a:rPr lang="en-US" dirty="0" smtClean="0"/>
              <a:t>Could take a while to save up for</a:t>
            </a:r>
          </a:p>
          <a:p>
            <a:r>
              <a:rPr lang="en-US" dirty="0" smtClean="0"/>
              <a:t>A larger down payment will help lower your rate and loan fees</a:t>
            </a:r>
          </a:p>
          <a:p>
            <a:r>
              <a:rPr lang="en-US" dirty="0" smtClean="0"/>
              <a:t>Builds instant equity </a:t>
            </a:r>
            <a:endParaRPr lang="en-US" dirty="0"/>
          </a:p>
        </p:txBody>
      </p:sp>
    </p:spTree>
    <p:extLst>
      <p:ext uri="{BB962C8B-B14F-4D97-AF65-F5344CB8AC3E}">
        <p14:creationId xmlns:p14="http://schemas.microsoft.com/office/powerpoint/2010/main" val="15609799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458</TotalTime>
  <Words>1791</Words>
  <Application>Microsoft Office PowerPoint</Application>
  <PresentationFormat>On-screen Show (4:3)</PresentationFormat>
  <Paragraphs>210</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Times New Roman</vt:lpstr>
      <vt:lpstr>Office Theme</vt:lpstr>
      <vt:lpstr>Financially Speaking..</vt:lpstr>
      <vt:lpstr>Renting VS Buying a Home</vt:lpstr>
      <vt:lpstr>Renting VS Buying a Home</vt:lpstr>
      <vt:lpstr>What does a lender look for?</vt:lpstr>
      <vt:lpstr>PowerPoint Presentation</vt:lpstr>
      <vt:lpstr>Example budget</vt:lpstr>
      <vt:lpstr>What makes up a credit score?</vt:lpstr>
      <vt:lpstr>www.annualcreditreport.com</vt:lpstr>
      <vt:lpstr>Down Payment</vt:lpstr>
      <vt:lpstr>Will you have Job Stability?</vt:lpstr>
      <vt:lpstr>Lending Terms</vt:lpstr>
      <vt:lpstr>Lending Terms</vt:lpstr>
      <vt:lpstr>Mortgage Payments</vt:lpstr>
      <vt:lpstr>Mortgage Payment Example</vt:lpstr>
      <vt:lpstr>Financing Your Home</vt:lpstr>
      <vt:lpstr>Fixed Rate Loan</vt:lpstr>
      <vt:lpstr>Adjustable Rate Loan</vt:lpstr>
      <vt:lpstr>The Process</vt:lpstr>
      <vt:lpstr>Now What?</vt:lpstr>
      <vt:lpstr>This has been a financial institution point of view..</vt:lpstr>
      <vt:lpstr>PowerPoint Presentation</vt:lpstr>
      <vt:lpstr>Questions?</vt:lpstr>
    </vt:vector>
  </TitlesOfParts>
  <Company>NCSECU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BUYING 101</dc:title>
  <dc:creator>s09243n</dc:creator>
  <cp:lastModifiedBy>Staff</cp:lastModifiedBy>
  <cp:revision>28</cp:revision>
  <cp:lastPrinted>2014-10-13T20:25:41Z</cp:lastPrinted>
  <dcterms:created xsi:type="dcterms:W3CDTF">2013-12-05T16:12:04Z</dcterms:created>
  <dcterms:modified xsi:type="dcterms:W3CDTF">2014-10-29T19:52:19Z</dcterms:modified>
</cp:coreProperties>
</file>